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18"/>
  </p:notesMasterIdLst>
  <p:handoutMasterIdLst>
    <p:handoutMasterId r:id="rId19"/>
  </p:handoutMasterIdLst>
  <p:sldIdLst>
    <p:sldId id="351" r:id="rId5"/>
    <p:sldId id="369" r:id="rId6"/>
    <p:sldId id="384" r:id="rId7"/>
    <p:sldId id="397" r:id="rId8"/>
    <p:sldId id="381" r:id="rId9"/>
    <p:sldId id="371" r:id="rId10"/>
    <p:sldId id="392" r:id="rId11"/>
    <p:sldId id="391" r:id="rId12"/>
    <p:sldId id="393" r:id="rId13"/>
    <p:sldId id="395" r:id="rId14"/>
    <p:sldId id="396" r:id="rId15"/>
    <p:sldId id="399" r:id="rId16"/>
    <p:sldId id="362" r:id="rId1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e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97"/>
    <a:srgbClr val="C60A82"/>
    <a:srgbClr val="0084AA"/>
    <a:srgbClr val="0085AC"/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20" autoAdjust="0"/>
    <p:restoredTop sz="88442" autoAdjust="0"/>
  </p:normalViewPr>
  <p:slideViewPr>
    <p:cSldViewPr snapToGrid="0">
      <p:cViewPr varScale="1">
        <p:scale>
          <a:sx n="68" d="100"/>
          <a:sy n="68" d="100"/>
        </p:scale>
        <p:origin x="9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287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6D13E5-4CEC-3A4A-8E5D-AFCEE7512E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D5349E3-2257-46A2-87AA-98208788B886}" type="datetime1">
              <a:rPr lang="it-IT" noProof="0" smtClean="0"/>
              <a:t>12/12/2023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9C7E07-3C67-C64C-8DA0-0404F6303970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noProof="0" smtClean="0"/>
              <a:t>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735593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noProof="0" smtClean="0"/>
              <a:t>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01846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noProof="0" smtClean="0"/>
              <a:t>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4527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noProof="0" smtClean="0"/>
              <a:t>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8444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0354" y="2182857"/>
            <a:ext cx="9330146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0355" y="4616228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rgbClr val="007F97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2290355" y="4318786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073" y="1508917"/>
            <a:ext cx="10456452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71550" y="2568962"/>
            <a:ext cx="2133600" cy="5988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073" y="2930838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rgbClr val="007F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1750" y="2930838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rgbClr val="007F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27" name="Segnaposto contenut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3073" y="3429000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8" name="Segnaposto contenuto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1750" y="3429000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81750" y="2568962"/>
            <a:ext cx="2133600" cy="5988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823" y="1508917"/>
            <a:ext cx="10666002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876300" y="2568962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6300" y="2930010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rgbClr val="007F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27" name="Segnaposto contenut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300" y="3429000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493172" y="2930010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rgbClr val="007F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it-IT" noProof="0"/>
              <a:t>Fare clic per modificare gli stili del testo dello schema</a:t>
            </a:r>
          </a:p>
        </p:txBody>
      </p:sp>
      <p:sp>
        <p:nvSpPr>
          <p:cNvPr id="21" name="Segnaposto contenuto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493172" y="3429000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10817" y="2930010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rgbClr val="007F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it-IT" noProof="0"/>
              <a:t>Fare clic per modificare gli stili del testo dello schema</a:t>
            </a:r>
          </a:p>
        </p:txBody>
      </p:sp>
      <p:sp>
        <p:nvSpPr>
          <p:cNvPr id="24" name="Segnaposto contenuto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0817" y="3429000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493172" y="2568962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10817" y="2568962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1269588"/>
            <a:ext cx="10274324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2329633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3047429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676525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rgbClr val="007F97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4232371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86146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rgbClr val="007F97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40842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503752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rgbClr val="007F97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3047429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676525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rgbClr val="007F97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7" name="Segnaposto testo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423237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86146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rgbClr val="007F97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testo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448217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523375" cy="6858000"/>
          </a:xfrm>
          <a:blipFill>
            <a:blip r:embed="rId3"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it-IT" noProof="0" dirty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ine del gior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1574388"/>
            <a:ext cx="1048502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82345" y="2630441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egnaposto testo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3513621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5" name="Segnaposto testo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90512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rgbClr val="007F97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2634433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egnaposto testo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3513621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90512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rgbClr val="007F97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943444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Segnaposto testo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826624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5218128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rgbClr val="007F97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947436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egnaposto testo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826624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5218128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rgbClr val="007F97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947436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Segnaposto testo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826624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8" name="Segnaposto testo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5218128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rgbClr val="007F97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it-IT" noProof="0" dirty="0"/>
              <a:t>Fare clic sull'icona per inserire un'immagine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2090732"/>
            <a:ext cx="4941477" cy="635412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3246948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4023" y="3611052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85E9E7B-921E-60F4-64FC-55E92581E493}"/>
              </a:ext>
            </a:extLst>
          </p:cNvPr>
          <p:cNvSpPr/>
          <p:nvPr userDrawn="1"/>
        </p:nvSpPr>
        <p:spPr>
          <a:xfrm>
            <a:off x="6657975" y="1103600"/>
            <a:ext cx="5534025" cy="3324225"/>
          </a:xfrm>
          <a:prstGeom prst="rect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 dirty="0"/>
              <a:t>Fare clic sull'icona per inserire un grafico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85990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8551452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9" name="Segnaposto tabella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una tabella</a:t>
            </a: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egnaposto immagine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1" name="Titolo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506366"/>
            <a:ext cx="10172700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Segnaposto immagine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72" name="Segnaposto testo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3" name="Segnaposto testo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4" name="Segnaposto testo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5" name="Segnaposto testo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6" name="Segnaposto testo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7" name="Segnaposto testo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8" name="Segnaposto testo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9" name="Segnaposto testo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6" name="Segnaposto immagine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9" name="Segnaposto immagine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za tempora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olo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6" name="Segnaposto testo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97" name="Segnaposto testo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2" name="Segnaposto testo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3" name="Segnaposto testo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it-IT" noProof="0"/>
              <a:t>Fare clic per modificare gli stili del testo dello schema</a:t>
            </a:r>
          </a:p>
        </p:txBody>
      </p:sp>
      <p:sp>
        <p:nvSpPr>
          <p:cNvPr id="106" name="Segnaposto testo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7" name="Segnaposto testo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it-IT" noProof="0"/>
              <a:t>Fare clic per modificare gli stili del testo dello schema</a:t>
            </a:r>
          </a:p>
        </p:txBody>
      </p:sp>
      <p:sp>
        <p:nvSpPr>
          <p:cNvPr id="108" name="Segnaposto testo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9" name="Segnaposto testo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rgbClr val="007F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tangolo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Segnaposto titolo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278129"/>
            <a:ext cx="115347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hyperlink" Target="https://www.euraxess.gr/greece/talent-management-hu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uraxess.es/spain/euraxess-researcher-careers-beyond-academia-digital-toolkit" TargetMode="External"/><Relationship Id="rId5" Type="http://schemas.openxmlformats.org/officeDocument/2006/relationships/hyperlink" Target="https://www.euraxess.rs/serbia/euraxess-startup-hub-digital-toolkit" TargetMode="External"/><Relationship Id="rId4" Type="http://schemas.openxmlformats.org/officeDocument/2006/relationships/image" Target="../media/image9.sv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Carattere, Blu elettrico, Elementi grafici&#10;&#10;Descrizione generata automaticamente">
            <a:extLst>
              <a:ext uri="{FF2B5EF4-FFF2-40B4-BE49-F238E27FC236}">
                <a16:creationId xmlns:a16="http://schemas.microsoft.com/office/drawing/2014/main" id="{D05376D5-F819-52C1-F723-B4ABA8F9A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29" y="6408271"/>
            <a:ext cx="1508810" cy="336510"/>
          </a:xfrm>
          <a:prstGeom prst="rect">
            <a:avLst/>
          </a:prstGeom>
        </p:spPr>
      </p:pic>
      <p:sp>
        <p:nvSpPr>
          <p:cNvPr id="7" name="CasellaDiTesto 1">
            <a:extLst>
              <a:ext uri="{FF2B5EF4-FFF2-40B4-BE49-F238E27FC236}">
                <a16:creationId xmlns:a16="http://schemas.microsoft.com/office/drawing/2014/main" id="{D14EFE3A-7CCD-2A4A-F2A0-29A9C400D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471" y="6406079"/>
            <a:ext cx="41288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altLang="it-IT" sz="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The ERA TALENT project has received funding from the European Union’s Horizon Europe research and innovation </a:t>
            </a:r>
            <a:r>
              <a:rPr lang="en-US" altLang="it-IT" sz="8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programme</a:t>
            </a:r>
            <a:r>
              <a:rPr lang="en-US" altLang="it-IT" sz="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under grant agreement No </a:t>
            </a:r>
            <a:r>
              <a:rPr lang="it-IT" sz="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101103476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72C056-2E25-BA89-1327-E959A0AD6B4C}"/>
              </a:ext>
            </a:extLst>
          </p:cNvPr>
          <p:cNvSpPr txBox="1"/>
          <p:nvPr/>
        </p:nvSpPr>
        <p:spPr>
          <a:xfrm>
            <a:off x="10021078" y="5569565"/>
            <a:ext cx="92373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it-IT" dirty="0">
              <a:latin typeface="Avenir Next LT Pro Light" panose="020B03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AFA0107-B24D-8665-0C34-F576DA5BE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235" y="1129549"/>
            <a:ext cx="4600575" cy="1704975"/>
          </a:xfrm>
          <a:prstGeom prst="rect">
            <a:avLst/>
          </a:prstGeom>
        </p:spPr>
      </p:pic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83934EAC-06A5-EEB1-9D1D-62FAE05C3FEB}"/>
              </a:ext>
            </a:extLst>
          </p:cNvPr>
          <p:cNvSpPr/>
          <p:nvPr/>
        </p:nvSpPr>
        <p:spPr>
          <a:xfrm>
            <a:off x="2290354" y="3429000"/>
            <a:ext cx="6126997" cy="594477"/>
          </a:xfrm>
          <a:prstGeom prst="roundRect">
            <a:avLst/>
          </a:prstGeom>
          <a:solidFill>
            <a:srgbClr val="0085A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venir Next LT Pro Light" panose="020B03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B94B65-67DC-302C-794C-CA983A853F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7671" y="3505983"/>
            <a:ext cx="6029680" cy="247174"/>
          </a:xfrm>
        </p:spPr>
        <p:txBody>
          <a:bodyPr/>
          <a:lstStyle/>
          <a:p>
            <a:r>
              <a:rPr lang="en-GB" sz="2800" b="1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EURAXESS Talent Circulation Hub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EFB0B4-2DE9-5344-1942-A6A997C5E2D4}"/>
              </a:ext>
            </a:extLst>
          </p:cNvPr>
          <p:cNvSpPr txBox="1"/>
          <p:nvPr/>
        </p:nvSpPr>
        <p:spPr>
          <a:xfrm>
            <a:off x="2387671" y="4617953"/>
            <a:ext cx="4039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FSTP Call Info Session</a:t>
            </a:r>
          </a:p>
          <a:p>
            <a:r>
              <a:rPr lang="en-GB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SAIA, n. o.</a:t>
            </a:r>
          </a:p>
          <a:p>
            <a:r>
              <a:rPr lang="en-GB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December 12, 2023</a:t>
            </a:r>
          </a:p>
        </p:txBody>
      </p:sp>
    </p:spTree>
    <p:extLst>
      <p:ext uri="{BB962C8B-B14F-4D97-AF65-F5344CB8AC3E}">
        <p14:creationId xmlns:p14="http://schemas.microsoft.com/office/powerpoint/2010/main" val="1561214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C26D3-2234-E800-4DA6-9248532A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073" y="1486862"/>
            <a:ext cx="10456452" cy="6108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84AA"/>
                </a:solidFill>
                <a:latin typeface="Avenir Next LT Pro Light" panose="020B0304020202020204" pitchFamily="34" charset="-18"/>
              </a:rPr>
              <a:t>Examples of activities</a:t>
            </a:r>
            <a:r>
              <a:rPr lang="sk-SK" sz="4000" dirty="0">
                <a:solidFill>
                  <a:srgbClr val="0084AA"/>
                </a:solidFill>
                <a:latin typeface="Avenir Next LT Pro Light" panose="020B0304020202020204" pitchFamily="34" charset="-18"/>
              </a:rPr>
              <a:t> (part IV)</a:t>
            </a:r>
            <a:endParaRPr lang="en-GB" sz="4000" dirty="0">
              <a:solidFill>
                <a:srgbClr val="0084AA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0CDE74-390F-12EA-6BEE-19CAF88AE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Surveys and mapping exercises</a:t>
            </a:r>
            <a:endParaRPr lang="en-GB" sz="2400" b="1" dirty="0">
              <a:solidFill>
                <a:srgbClr val="C60A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32E74D-FA2E-21D1-8578-8C8267F2C29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en-GB" sz="2400" b="1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Staff trainings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FF2326EC-5532-E89C-C7DB-79D835FCA9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just">
              <a:spcBef>
                <a:spcPts val="5"/>
              </a:spcBef>
              <a:tabLst>
                <a:tab pos="525145" algn="l"/>
                <a:tab pos="525780" algn="l"/>
              </a:tabLst>
            </a:pPr>
            <a:r>
              <a:rPr lang="en-US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Surveys and mapping exercises to explore push and pull factors for researcher´s mobility.</a:t>
            </a:r>
            <a:endParaRPr lang="sk-SK" sz="2000" dirty="0">
              <a:solidFill>
                <a:srgbClr val="007F9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Exercises to map regional policies and measures</a:t>
            </a:r>
            <a:r>
              <a:rPr lang="en-US" sz="2000" spc="5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000" spc="-5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attract</a:t>
            </a:r>
            <a:r>
              <a:rPr lang="en-US" sz="2000" spc="5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spc="-1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retain research talents and identify relevant stakeholders</a:t>
            </a:r>
            <a:endParaRPr lang="en-GB" sz="2000" dirty="0">
              <a:solidFill>
                <a:srgbClr val="007F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2B8217A-233A-7E04-1E73-A8C00492186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1750" y="3428999"/>
            <a:ext cx="4827177" cy="2195797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007F9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Workshops, trainings, networking events and other activities to support institutions in strengthening or building novel recruitment strategies </a:t>
            </a:r>
            <a:endParaRPr lang="sk-SK" sz="2000" dirty="0">
              <a:solidFill>
                <a:srgbClr val="007F97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2000" b="1" dirty="0">
                <a:solidFill>
                  <a:srgbClr val="C60A82"/>
                </a:solidFill>
                <a:latin typeface="Calibri" panose="020F0502020204030204" pitchFamily="34" charset="0"/>
              </a:rPr>
              <a:t>Study Visits</a:t>
            </a:r>
            <a:r>
              <a:rPr lang="sk-SK" sz="2000" b="1" dirty="0">
                <a:solidFill>
                  <a:srgbClr val="C60A82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7F97"/>
                </a:solidFill>
                <a:latin typeface="Calibri" panose="020F0502020204030204" pitchFamily="34" charset="0"/>
              </a:rPr>
              <a:t>(hosting </a:t>
            </a:r>
            <a:r>
              <a:rPr lang="sk-SK" sz="2000" dirty="0" err="1">
                <a:solidFill>
                  <a:srgbClr val="007F97"/>
                </a:solidFill>
                <a:latin typeface="Calibri" panose="020F0502020204030204" pitchFamily="34" charset="0"/>
              </a:rPr>
              <a:t>group</a:t>
            </a:r>
            <a:r>
              <a:rPr lang="sk-SK" sz="2000" dirty="0">
                <a:solidFill>
                  <a:srgbClr val="007F97"/>
                </a:solidFill>
                <a:latin typeface="Calibri" panose="020F0502020204030204" pitchFamily="34" charset="0"/>
              </a:rPr>
              <a:t> study </a:t>
            </a:r>
            <a:r>
              <a:rPr lang="sk-SK" sz="2000" dirty="0" err="1">
                <a:solidFill>
                  <a:srgbClr val="007F97"/>
                </a:solidFill>
                <a:latin typeface="Calibri" panose="020F0502020204030204" pitchFamily="34" charset="0"/>
              </a:rPr>
              <a:t>visits</a:t>
            </a:r>
            <a:r>
              <a:rPr lang="sk-SK" sz="2000" dirty="0">
                <a:solidFill>
                  <a:srgbClr val="007F97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7F97"/>
                </a:solidFill>
                <a:latin typeface="Calibri" panose="020F0502020204030204" pitchFamily="34" charset="0"/>
              </a:rPr>
              <a:t>and participating</a:t>
            </a:r>
            <a:r>
              <a:rPr lang="sk-SK" sz="2000" dirty="0">
                <a:solidFill>
                  <a:srgbClr val="007F97"/>
                </a:solidFill>
                <a:latin typeface="Calibri" panose="020F0502020204030204" pitchFamily="34" charset="0"/>
              </a:rPr>
              <a:t> in </a:t>
            </a:r>
            <a:r>
              <a:rPr lang="sk-SK" sz="2000" dirty="0" err="1">
                <a:solidFill>
                  <a:srgbClr val="007F97"/>
                </a:solidFill>
                <a:latin typeface="Calibri" panose="020F0502020204030204" pitchFamily="34" charset="0"/>
              </a:rPr>
              <a:t>individual</a:t>
            </a:r>
            <a:r>
              <a:rPr lang="sk-SK" sz="2000" dirty="0">
                <a:solidFill>
                  <a:srgbClr val="007F97"/>
                </a:solidFill>
                <a:latin typeface="Calibri" panose="020F0502020204030204" pitchFamily="34" charset="0"/>
              </a:rPr>
              <a:t> or </a:t>
            </a:r>
            <a:r>
              <a:rPr lang="sk-SK" sz="2000" dirty="0" err="1">
                <a:solidFill>
                  <a:srgbClr val="007F97"/>
                </a:solidFill>
                <a:latin typeface="Calibri" panose="020F0502020204030204" pitchFamily="34" charset="0"/>
              </a:rPr>
              <a:t>group</a:t>
            </a:r>
            <a:r>
              <a:rPr lang="sk-SK" sz="2000" dirty="0">
                <a:solidFill>
                  <a:srgbClr val="007F97"/>
                </a:solidFill>
                <a:latin typeface="Calibri" panose="020F0502020204030204" pitchFamily="34" charset="0"/>
              </a:rPr>
              <a:t> study </a:t>
            </a:r>
            <a:r>
              <a:rPr lang="sk-SK" sz="2000" dirty="0" err="1">
                <a:solidFill>
                  <a:srgbClr val="007F97"/>
                </a:solidFill>
                <a:latin typeface="Calibri" panose="020F0502020204030204" pitchFamily="34" charset="0"/>
              </a:rPr>
              <a:t>visits</a:t>
            </a:r>
            <a:r>
              <a:rPr lang="en-GB" sz="2000" dirty="0">
                <a:solidFill>
                  <a:srgbClr val="007F97"/>
                </a:solidFill>
                <a:latin typeface="Calibri" panose="020F0502020204030204" pitchFamily="34" charset="0"/>
              </a:rPr>
              <a:t>)</a:t>
            </a:r>
            <a:endParaRPr lang="en-GB" sz="2000" dirty="0">
              <a:solidFill>
                <a:srgbClr val="007F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71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B4C7628-5839-2D52-F602-336E0A8AC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02" y="1118956"/>
            <a:ext cx="8599077" cy="610863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007F97"/>
                </a:solidFill>
                <a:latin typeface="Avenir Next LT Pro Light" panose="020B0304020202020204" pitchFamily="34" charset="-18"/>
              </a:rPr>
              <a:t>Related activities </a:t>
            </a:r>
            <a:br>
              <a:rPr lang="en-AU" dirty="0">
                <a:solidFill>
                  <a:srgbClr val="007F97"/>
                </a:solidFill>
                <a:latin typeface="Avenir Next LT Pro Light" panose="020B0304020202020204" pitchFamily="34" charset="-18"/>
              </a:rPr>
            </a:br>
            <a:r>
              <a:rPr lang="en-AU" dirty="0">
                <a:solidFill>
                  <a:srgbClr val="007F97"/>
                </a:solidFill>
                <a:latin typeface="Avenir Next LT Pro Light" panose="020B0304020202020204" pitchFamily="34" charset="-18"/>
              </a:rPr>
              <a:t>in the Era Talent Project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2E421574-6772-D86E-510F-892AB14D9DBD}"/>
              </a:ext>
            </a:extLst>
          </p:cNvPr>
          <p:cNvSpPr/>
          <p:nvPr/>
        </p:nvSpPr>
        <p:spPr>
          <a:xfrm>
            <a:off x="1055802" y="1743959"/>
            <a:ext cx="9766169" cy="3648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836A490-9755-655F-1A58-41559242E918}"/>
              </a:ext>
            </a:extLst>
          </p:cNvPr>
          <p:cNvSpPr txBox="1"/>
          <p:nvPr/>
        </p:nvSpPr>
        <p:spPr>
          <a:xfrm>
            <a:off x="1140642" y="1932495"/>
            <a:ext cx="10350631" cy="474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AU" sz="2000" kern="1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Identifying examples of activities, initiatives and strategies to support talent circulation (to be carried out in T 6.3.3) </a:t>
            </a:r>
            <a:endParaRPr lang="sk-SK" sz="2000" kern="100" dirty="0">
              <a:solidFill>
                <a:srgbClr val="007F9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AU" sz="2000" kern="1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Preparing and running the survey focusing on push and pull factors researchers face when entering ERA (to be carried out in T 6.3.2)</a:t>
            </a:r>
            <a:endParaRPr lang="sk-SK" sz="2000" kern="100" dirty="0">
              <a:solidFill>
                <a:srgbClr val="007F97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AU" sz="2000" kern="1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Mapping across EURAXESS network of already established activities facilitating social integration of researchers and their partners </a:t>
            </a:r>
            <a:r>
              <a:rPr lang="it-IT" sz="2000" kern="1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(already carrried out in </a:t>
            </a:r>
            <a:r>
              <a:rPr lang="en-AU" sz="2000" kern="1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5.2.2)</a:t>
            </a:r>
            <a:endParaRPr lang="sk-SK" sz="2000" kern="100" dirty="0">
              <a:solidFill>
                <a:srgbClr val="007F9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it-IT" sz="2000" kern="1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Organising networking events to support social integration of researchers and their families (to be carried out in </a:t>
            </a:r>
            <a:r>
              <a:rPr lang="en-AU" sz="2000" kern="1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5.2.2)</a:t>
            </a:r>
            <a:endParaRPr lang="sk-SK" sz="2000" kern="100" dirty="0">
              <a:solidFill>
                <a:srgbClr val="007F9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AU" sz="2000" kern="1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Developing the Hub Toolkit (ERA Talent platform for institutions – T 6.4.2)</a:t>
            </a:r>
            <a:endParaRPr lang="sk-SK" sz="2000" kern="100" dirty="0">
              <a:solidFill>
                <a:srgbClr val="007F9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2000" b="1" kern="100" dirty="0">
              <a:solidFill>
                <a:srgbClr val="007F9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2000" kern="100" dirty="0">
              <a:solidFill>
                <a:srgbClr val="007F9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sk-SK" sz="2000" kern="100" dirty="0">
              <a:solidFill>
                <a:srgbClr val="007F9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82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486B8D63-65EB-482A-C9A2-A6DE1C3B9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564"/>
          <a:stretch/>
        </p:blipFill>
        <p:spPr>
          <a:xfrm>
            <a:off x="7210812" y="1389298"/>
            <a:ext cx="4981188" cy="4832598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8B4C7628-5839-2D52-F602-336E0A8AC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02" y="542487"/>
            <a:ext cx="8599077" cy="6108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7F97"/>
                </a:solidFill>
                <a:latin typeface="Avenir Next LT Pro Light" panose="020B0304020202020204" pitchFamily="34" charset="-18"/>
              </a:rPr>
              <a:t>Building upon the earlier activities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2E421574-6772-D86E-510F-892AB14D9DBD}"/>
              </a:ext>
            </a:extLst>
          </p:cNvPr>
          <p:cNvSpPr/>
          <p:nvPr/>
        </p:nvSpPr>
        <p:spPr>
          <a:xfrm>
            <a:off x="1055802" y="1743959"/>
            <a:ext cx="9766169" cy="3648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5F58559-107B-206B-C044-9F204A431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73" y="1625740"/>
            <a:ext cx="7131622" cy="3884609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CE39DCC7-29AF-7CE9-EC54-3B94F202CEAC}"/>
              </a:ext>
            </a:extLst>
          </p:cNvPr>
          <p:cNvSpPr txBox="1"/>
          <p:nvPr/>
        </p:nvSpPr>
        <p:spPr>
          <a:xfrm>
            <a:off x="2647407" y="5776608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https://app.uniwelis.saia.sk/practice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8307304C-B489-6395-247E-5832FFF942DA}"/>
              </a:ext>
            </a:extLst>
          </p:cNvPr>
          <p:cNvSpPr txBox="1"/>
          <p:nvPr/>
        </p:nvSpPr>
        <p:spPr>
          <a:xfrm>
            <a:off x="8385598" y="5789522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Available in Extranet Library</a:t>
            </a:r>
          </a:p>
        </p:txBody>
      </p:sp>
    </p:spTree>
    <p:extLst>
      <p:ext uri="{BB962C8B-B14F-4D97-AF65-F5344CB8AC3E}">
        <p14:creationId xmlns:p14="http://schemas.microsoft.com/office/powerpoint/2010/main" val="2468029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589926-B767-9AD4-B125-EF2E834E0876}"/>
              </a:ext>
            </a:extLst>
          </p:cNvPr>
          <p:cNvSpPr txBox="1"/>
          <p:nvPr/>
        </p:nvSpPr>
        <p:spPr>
          <a:xfrm>
            <a:off x="2350718" y="1907352"/>
            <a:ext cx="6811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err="1">
                <a:solidFill>
                  <a:srgbClr val="0084AA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sk-SK" sz="3200" b="1" dirty="0">
                <a:solidFill>
                  <a:srgbClr val="0084AA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3200" b="1" dirty="0" err="1">
                <a:solidFill>
                  <a:srgbClr val="0084AA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sk-SK" sz="3200" b="1" dirty="0">
                <a:solidFill>
                  <a:srgbClr val="0084AA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3200" b="1" dirty="0" err="1">
                <a:solidFill>
                  <a:srgbClr val="0084AA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sk-SK" sz="3200" b="1" dirty="0">
                <a:solidFill>
                  <a:srgbClr val="0084AA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3200" b="1" dirty="0" err="1">
                <a:solidFill>
                  <a:srgbClr val="0084AA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sk-SK" sz="3200" b="1" dirty="0">
                <a:solidFill>
                  <a:srgbClr val="0084AA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3200" b="1" dirty="0" err="1">
                <a:solidFill>
                  <a:srgbClr val="0084AA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sk-SK" sz="3200" b="1" dirty="0">
                <a:solidFill>
                  <a:srgbClr val="0084AA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ctr"/>
            <a:endParaRPr lang="sk-SK" sz="3200" b="1" dirty="0">
              <a:solidFill>
                <a:srgbClr val="0084AA"/>
              </a:solidFill>
              <a:latin typeface="Avenir Next LT Pro Light" panose="020B0304020202020204" pitchFamily="34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k-SK" sz="3200" b="1" dirty="0" err="1">
                <a:solidFill>
                  <a:srgbClr val="0084AA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Questions</a:t>
            </a:r>
            <a:r>
              <a:rPr lang="sk-SK" sz="3200" b="1" dirty="0">
                <a:solidFill>
                  <a:srgbClr val="0084AA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it-IT" sz="3200" b="1" dirty="0">
              <a:solidFill>
                <a:srgbClr val="0084AA"/>
              </a:solidFill>
              <a:latin typeface="Avenir Next LT Pro Light" panose="020B0304020202020204" pitchFamily="34" charset="-18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E3FF6F-2B09-E7ED-7BE4-D6082F07C4C2}"/>
              </a:ext>
            </a:extLst>
          </p:cNvPr>
          <p:cNvSpPr txBox="1"/>
          <p:nvPr/>
        </p:nvSpPr>
        <p:spPr>
          <a:xfrm>
            <a:off x="4305481" y="3707125"/>
            <a:ext cx="2901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7F97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karla.zimanova@saia.sk</a:t>
            </a:r>
          </a:p>
          <a:p>
            <a:pPr algn="ctr"/>
            <a:r>
              <a:rPr lang="sk-SK" dirty="0">
                <a:solidFill>
                  <a:srgbClr val="007F97"/>
                </a:solidFill>
                <a:latin typeface="Avenir Next LT Pro Light" panose="020B0304020202020204" pitchFamily="34" charset="-18"/>
                <a:ea typeface="Calibri" panose="020F0502020204030204" pitchFamily="34" charset="0"/>
                <a:cs typeface="Calibri" panose="020F0502020204030204" pitchFamily="34" charset="0"/>
              </a:rPr>
              <a:t>janka.kottulova@saia.sk</a:t>
            </a:r>
            <a:endParaRPr lang="it-IT" dirty="0">
              <a:solidFill>
                <a:srgbClr val="007F97"/>
              </a:solidFill>
              <a:latin typeface="Avenir Next LT Pro Light" panose="020B0304020202020204" pitchFamily="34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dirty="0">
              <a:solidFill>
                <a:srgbClr val="007F97"/>
              </a:solidFill>
              <a:latin typeface="Avenir Next LT Pro Light" panose="020B0304020202020204" pitchFamily="34" charset="-18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DEB58F-D967-E103-3E38-315A02A65813}"/>
              </a:ext>
            </a:extLst>
          </p:cNvPr>
          <p:cNvSpPr txBox="1"/>
          <p:nvPr/>
        </p:nvSpPr>
        <p:spPr>
          <a:xfrm>
            <a:off x="11198813" y="0"/>
            <a:ext cx="1102448" cy="971996"/>
          </a:xfrm>
          <a:prstGeom prst="mathMinus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txBody>
          <a:bodyPr wrap="square" rtlCol="0">
            <a:spAutoFit/>
          </a:bodyPr>
          <a:lstStyle/>
          <a:p>
            <a:endParaRPr lang="it-IT" sz="9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576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lemento grafico 30" descr="Arco e freccia contorno">
            <a:extLst>
              <a:ext uri="{FF2B5EF4-FFF2-40B4-BE49-F238E27FC236}">
                <a16:creationId xmlns:a16="http://schemas.microsoft.com/office/drawing/2014/main" id="{9C355082-8E25-91E7-3ED8-C36DE5835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387" y="278508"/>
            <a:ext cx="1440000" cy="1440000"/>
          </a:xfrm>
          <a:prstGeom prst="rect">
            <a:avLst/>
          </a:prstGeom>
        </p:spPr>
      </p:pic>
      <p:sp>
        <p:nvSpPr>
          <p:cNvPr id="2" name="Titolo 2">
            <a:extLst>
              <a:ext uri="{FF2B5EF4-FFF2-40B4-BE49-F238E27FC236}">
                <a16:creationId xmlns:a16="http://schemas.microsoft.com/office/drawing/2014/main" id="{5EE5F7D6-9F0E-3266-A3CB-B14F07832BD2}"/>
              </a:ext>
            </a:extLst>
          </p:cNvPr>
          <p:cNvSpPr txBox="1">
            <a:spLocks/>
          </p:cNvSpPr>
          <p:nvPr/>
        </p:nvSpPr>
        <p:spPr>
          <a:xfrm>
            <a:off x="1706269" y="621322"/>
            <a:ext cx="8658222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4000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9626A17-27BB-DED6-6B0B-BA32AD2F3EAB}"/>
              </a:ext>
            </a:extLst>
          </p:cNvPr>
          <p:cNvSpPr txBox="1"/>
          <p:nvPr/>
        </p:nvSpPr>
        <p:spPr>
          <a:xfrm>
            <a:off x="11198813" y="0"/>
            <a:ext cx="1102448" cy="971996"/>
          </a:xfrm>
          <a:prstGeom prst="mathMinus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txBody>
          <a:bodyPr wrap="square" rtlCol="0">
            <a:spAutoFit/>
          </a:bodyPr>
          <a:lstStyle/>
          <a:p>
            <a:endParaRPr lang="it-IT" sz="900" dirty="0">
              <a:latin typeface="Avenir Next LT Pro Light" panose="020B0304020202020204" pitchFamily="34" charset="0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DA26610-5562-E3AF-A03A-88A7FEEAB49B}"/>
              </a:ext>
            </a:extLst>
          </p:cNvPr>
          <p:cNvSpPr/>
          <p:nvPr/>
        </p:nvSpPr>
        <p:spPr>
          <a:xfrm>
            <a:off x="1067667" y="2319247"/>
            <a:ext cx="4812266" cy="3577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it-IT" sz="20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Euraxess</a:t>
            </a:r>
            <a:r>
              <a:rPr lang="it-IT" sz="2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 Startup Hub</a:t>
            </a:r>
            <a:endParaRPr lang="it-IT" sz="20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147F820-90CE-62A7-89EB-D4293839D66E}"/>
              </a:ext>
            </a:extLst>
          </p:cNvPr>
          <p:cNvSpPr/>
          <p:nvPr/>
        </p:nvSpPr>
        <p:spPr>
          <a:xfrm>
            <a:off x="1067667" y="3002049"/>
            <a:ext cx="4812266" cy="3577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Research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 Career Beyond Academia 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61F3A9A4-674E-D8F1-3583-178FDB48BC04}"/>
              </a:ext>
            </a:extLst>
          </p:cNvPr>
          <p:cNvSpPr/>
          <p:nvPr/>
        </p:nvSpPr>
        <p:spPr>
          <a:xfrm>
            <a:off x="1067667" y="3659017"/>
            <a:ext cx="4812266" cy="3577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Research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 Careers in Academia 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8ECCCE38-9B0E-D0BD-20E6-B19C35FE4BB5}"/>
              </a:ext>
            </a:extLst>
          </p:cNvPr>
          <p:cNvSpPr/>
          <p:nvPr/>
        </p:nvSpPr>
        <p:spPr>
          <a:xfrm>
            <a:off x="1067667" y="4341819"/>
            <a:ext cx="4812266" cy="3577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sk-SK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EURAXESS </a:t>
            </a:r>
            <a:r>
              <a:rPr lang="it-IT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Talent Circulation</a:t>
            </a:r>
            <a:r>
              <a:rPr lang="sk-SK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Hub</a:t>
            </a:r>
            <a:endParaRPr lang="it-IT" sz="2000" dirty="0">
              <a:solidFill>
                <a:srgbClr val="007F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0812B852-3848-67AD-FCB8-245EA6505053}"/>
              </a:ext>
            </a:extLst>
          </p:cNvPr>
          <p:cNvSpPr/>
          <p:nvPr/>
        </p:nvSpPr>
        <p:spPr>
          <a:xfrm>
            <a:off x="1067667" y="4979000"/>
            <a:ext cx="4812266" cy="3577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/>
            <a:r>
              <a:rPr lang="it-IT" sz="2000" dirty="0" err="1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Euraxess</a:t>
            </a:r>
            <a:r>
              <a:rPr lang="it-IT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Science 4 </a:t>
            </a:r>
            <a:r>
              <a:rPr lang="it-IT" sz="2000" dirty="0" err="1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Refugees</a:t>
            </a:r>
            <a:r>
              <a:rPr lang="it-IT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Hub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3900D983-C8E1-8F44-441A-1AAD9C16CB80}"/>
              </a:ext>
            </a:extLst>
          </p:cNvPr>
          <p:cNvSpPr/>
          <p:nvPr/>
        </p:nvSpPr>
        <p:spPr>
          <a:xfrm>
            <a:off x="7273088" y="2517915"/>
            <a:ext cx="3851245" cy="2997731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Hubs</a:t>
            </a:r>
            <a:r>
              <a:rPr lang="en-US" b="1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defined as integrated </a:t>
            </a:r>
            <a:r>
              <a:rPr lang="en-US" b="1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platforms</a:t>
            </a:r>
            <a:r>
              <a:rPr lang="en-US" b="0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thematic cross-border </a:t>
            </a:r>
            <a:r>
              <a:rPr lang="en-US" b="1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en-US" b="0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EURAXESS service </a:t>
            </a:r>
            <a:r>
              <a:rPr lang="en-US" b="0" i="0" u="none" strike="noStrike" baseline="0" dirty="0" err="1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b="0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(ESCs) and </a:t>
            </a:r>
            <a:r>
              <a:rPr lang="en-US" b="1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stakeholders,</a:t>
            </a:r>
            <a:r>
              <a:rPr lang="en-US" b="0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outside of the </a:t>
            </a:r>
            <a:r>
              <a:rPr lang="en-US" b="1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EURAXESS network</a:t>
            </a:r>
            <a:r>
              <a:rPr lang="en-US" b="0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 engaging and providing services to researchers, research </a:t>
            </a:r>
            <a:r>
              <a:rPr lang="en-US" b="0" i="0" u="none" strike="noStrike" baseline="0" dirty="0" err="1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b="0" i="0" u="none" strike="noStrike" baseline="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other ESCs.</a:t>
            </a:r>
            <a:endParaRPr lang="en-US" dirty="0">
              <a:solidFill>
                <a:srgbClr val="007F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Graphic 24" descr="Arrow circle outline">
            <a:extLst>
              <a:ext uri="{FF2B5EF4-FFF2-40B4-BE49-F238E27FC236}">
                <a16:creationId xmlns:a16="http://schemas.microsoft.com/office/drawing/2014/main" id="{96EA08F9-8876-EB7D-51D2-B3DE0403DC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9310" y="3380699"/>
            <a:ext cx="914400" cy="914400"/>
          </a:xfrm>
          <a:prstGeom prst="rect">
            <a:avLst/>
          </a:prstGeom>
        </p:spPr>
      </p:pic>
      <p:sp>
        <p:nvSpPr>
          <p:cNvPr id="11" name="Titolo 2">
            <a:extLst>
              <a:ext uri="{FF2B5EF4-FFF2-40B4-BE49-F238E27FC236}">
                <a16:creationId xmlns:a16="http://schemas.microsoft.com/office/drawing/2014/main" id="{E663EAB8-487B-8FDE-5C4F-9A68841596FC}"/>
              </a:ext>
            </a:extLst>
          </p:cNvPr>
          <p:cNvSpPr txBox="1">
            <a:spLocks/>
          </p:cNvSpPr>
          <p:nvPr/>
        </p:nvSpPr>
        <p:spPr>
          <a:xfrm>
            <a:off x="1900387" y="693077"/>
            <a:ext cx="7443638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 dirty="0">
                <a:solidFill>
                  <a:schemeClr val="bg2"/>
                </a:solidFill>
                <a:latin typeface="Avenir Next LT Pro Light" panose="020B0304020202020204" pitchFamily="34" charset="0"/>
              </a:rPr>
              <a:t>5 Thematic cross-border Hubs</a:t>
            </a:r>
          </a:p>
        </p:txBody>
      </p:sp>
    </p:spTree>
    <p:extLst>
      <p:ext uri="{BB962C8B-B14F-4D97-AF65-F5344CB8AC3E}">
        <p14:creationId xmlns:p14="http://schemas.microsoft.com/office/powerpoint/2010/main" val="1100120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B4C7628-5839-2D52-F602-336E0A8AC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007F97"/>
                </a:solidFill>
                <a:latin typeface="Avenir Next LT Pro Light" panose="020B0304020202020204" pitchFamily="34" charset="-18"/>
              </a:rPr>
              <a:t>Why Talent Circulation </a:t>
            </a:r>
            <a:r>
              <a:rPr lang="sk-SK" sz="4000" dirty="0">
                <a:solidFill>
                  <a:srgbClr val="007F97"/>
                </a:solidFill>
                <a:latin typeface="Avenir Next LT Pro Light" panose="020B0304020202020204" pitchFamily="34" charset="-18"/>
              </a:rPr>
              <a:t>H</a:t>
            </a:r>
            <a:r>
              <a:rPr lang="en-GB" sz="4000" dirty="0" err="1">
                <a:solidFill>
                  <a:srgbClr val="007F97"/>
                </a:solidFill>
                <a:latin typeface="Avenir Next LT Pro Light" panose="020B0304020202020204" pitchFamily="34" charset="-18"/>
              </a:rPr>
              <a:t>ub</a:t>
            </a:r>
            <a:r>
              <a:rPr lang="en-GB" sz="4000" dirty="0">
                <a:solidFill>
                  <a:srgbClr val="007F97"/>
                </a:solidFill>
                <a:latin typeface="Avenir Next LT Pro Light" panose="020B0304020202020204" pitchFamily="34" charset="-18"/>
              </a:rPr>
              <a:t>?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2E421574-6772-D86E-510F-892AB14D9DBD}"/>
              </a:ext>
            </a:extLst>
          </p:cNvPr>
          <p:cNvSpPr/>
          <p:nvPr/>
        </p:nvSpPr>
        <p:spPr>
          <a:xfrm>
            <a:off x="1055802" y="1743959"/>
            <a:ext cx="9201381" cy="3648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836A490-9755-655F-1A58-41559242E918}"/>
              </a:ext>
            </a:extLst>
          </p:cNvPr>
          <p:cNvSpPr txBox="1"/>
          <p:nvPr/>
        </p:nvSpPr>
        <p:spPr>
          <a:xfrm>
            <a:off x="1140643" y="1932495"/>
            <a:ext cx="95339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Newly founded EURAXESS hub focusing </a:t>
            </a:r>
            <a:r>
              <a:rPr lang="en-GB" sz="2400" b="1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mobility and relocation support</a:t>
            </a:r>
            <a:r>
              <a:rPr lang="en-GB" sz="2400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facilitate attracting, welcoming, integrating and retaining of researchers in ERA.</a:t>
            </a:r>
          </a:p>
          <a:p>
            <a:endParaRPr lang="en-GB" sz="2400" dirty="0">
              <a:solidFill>
                <a:srgbClr val="007F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added value?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advancing services related to international mobility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activities towards alumni and diaspora researchers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Exploring how EURAXESS can be more active in shaping talent circulation strategies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Strengthening the role of EURAXESS in developing policies and promoting ERA</a:t>
            </a:r>
          </a:p>
        </p:txBody>
      </p:sp>
    </p:spTree>
    <p:extLst>
      <p:ext uri="{BB962C8B-B14F-4D97-AF65-F5344CB8AC3E}">
        <p14:creationId xmlns:p14="http://schemas.microsoft.com/office/powerpoint/2010/main" val="119831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95506-4C32-CFC9-957E-B7708597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094138"/>
            <a:ext cx="10666002" cy="6108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F97"/>
                </a:solidFill>
                <a:latin typeface="Avenir Next LT Pro Light" panose="020B0304020202020204" pitchFamily="34" charset="-18"/>
              </a:rPr>
              <a:t>How is the Talent Circulation Hub structured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3F559C-70DA-65C4-FEE1-E16F04FA1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000" b="1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 Coordination Group</a:t>
            </a:r>
            <a:endParaRPr lang="sk-SK" sz="2000" dirty="0">
              <a:solidFill>
                <a:srgbClr val="0084A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6255A8B-F450-0C1A-1038-FB87082BDB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GB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Coordinate activities of the </a:t>
            </a:r>
            <a:r>
              <a:rPr lang="sk-SK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800" dirty="0" err="1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ub</a:t>
            </a:r>
            <a:endParaRPr lang="en-GB" sz="1800" dirty="0">
              <a:solidFill>
                <a:srgbClr val="0084A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Contribute to Hub activities</a:t>
            </a:r>
            <a:endParaRPr lang="sk-SK" sz="1800" dirty="0">
              <a:solidFill>
                <a:srgbClr val="0084A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Participate in knowledge</a:t>
            </a:r>
            <a:r>
              <a:rPr lang="sk-SK" sz="18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sharing</a:t>
            </a:r>
            <a:r>
              <a:rPr lang="en-GB" sz="18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SAIA, University of Sofia, CERTH, ETAG, DLR, OEAD, NUFFIC, NAWA, Bizkaia Talent</a:t>
            </a:r>
          </a:p>
          <a:p>
            <a:endParaRPr lang="en-GB" sz="1800" dirty="0">
              <a:solidFill>
                <a:srgbClr val="0084A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862EB84-45AF-1908-E7F9-2098B22CFF7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en-GB" sz="2000" b="1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Hub members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9D02EDC-10B7-F64E-0E18-AC9AEFBD3E7F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>
            <a:normAutofit lnSpcReduction="10000"/>
          </a:bodyPr>
          <a:lstStyle/>
          <a:p>
            <a:r>
              <a:rPr lang="sk-SK" sz="1800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1800" dirty="0" err="1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ontribute</a:t>
            </a:r>
            <a:r>
              <a:rPr lang="en-GB" sz="1800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activities of the Hub (develop new services, establish collaborations, test new approaches, create content..)</a:t>
            </a:r>
            <a:endParaRPr lang="sk-SK" sz="1800" dirty="0">
              <a:solidFill>
                <a:srgbClr val="C60A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Participate in knowledge</a:t>
            </a:r>
            <a:r>
              <a:rPr lang="sk-SK" sz="1800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sharing</a:t>
            </a:r>
            <a:r>
              <a:rPr lang="en-GB" sz="1800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sz="1800" dirty="0">
              <a:solidFill>
                <a:srgbClr val="C60A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sz="1800" dirty="0">
              <a:solidFill>
                <a:srgbClr val="C60A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5C2E4FF-1CBA-0E4C-E633-17835275E07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10817" y="2930010"/>
            <a:ext cx="3204883" cy="404216"/>
          </a:xfrm>
        </p:spPr>
        <p:txBody>
          <a:bodyPr>
            <a:normAutofit/>
          </a:bodyPr>
          <a:lstStyle/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Wider EURAXESS community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E43887D7-BB8F-F3FF-9A62-FF5A35D410C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0817" y="3428999"/>
            <a:ext cx="3123946" cy="2418217"/>
          </a:xfrm>
        </p:spPr>
        <p:txBody>
          <a:bodyPr>
            <a:normAutofit fontScale="92500" lnSpcReduction="20000"/>
          </a:bodyPr>
          <a:lstStyle/>
          <a:p>
            <a:r>
              <a:rPr lang="en-GB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Connected to Hub through Communities of Practice  (</a:t>
            </a:r>
            <a:r>
              <a:rPr lang="en-GB" sz="1800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Talent Circulation CoP</a:t>
            </a:r>
            <a:r>
              <a:rPr lang="en-GB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sk-SK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Supporting mobility and procedures, including entry conditions, social security, and taxation</a:t>
            </a:r>
            <a:r>
              <a:rPr lang="en-GB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CoP,</a:t>
            </a:r>
            <a:br>
              <a:rPr lang="sk-SK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integration and dual careers</a:t>
            </a:r>
            <a:r>
              <a:rPr lang="en-GB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CoP)</a:t>
            </a:r>
          </a:p>
          <a:p>
            <a:r>
              <a:rPr lang="en-GB" sz="1800" dirty="0">
                <a:solidFill>
                  <a:srgbClr val="0084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Participate in knowledge sharing </a:t>
            </a:r>
          </a:p>
        </p:txBody>
      </p:sp>
    </p:spTree>
    <p:extLst>
      <p:ext uri="{BB962C8B-B14F-4D97-AF65-F5344CB8AC3E}">
        <p14:creationId xmlns:p14="http://schemas.microsoft.com/office/powerpoint/2010/main" val="2223627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80DED2F-5971-F92D-4D73-D67AC8E0379F}"/>
              </a:ext>
            </a:extLst>
          </p:cNvPr>
          <p:cNvSpPr/>
          <p:nvPr/>
        </p:nvSpPr>
        <p:spPr>
          <a:xfrm>
            <a:off x="714261" y="2338218"/>
            <a:ext cx="2833551" cy="3759157"/>
          </a:xfrm>
          <a:prstGeom prst="roundRect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err="1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sz="2000" dirty="0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providing or with an ambition of providing </a:t>
            </a:r>
            <a:r>
              <a:rPr lang="en-US" sz="2000" b="1" dirty="0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</a:t>
            </a:r>
            <a:r>
              <a:rPr lang="sk-SK" sz="2000" b="1" dirty="0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n-US" sz="2000" b="1" dirty="0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services </a:t>
            </a:r>
            <a:r>
              <a:rPr lang="en-US" sz="2000" dirty="0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international researchers and their families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B47622-18D7-11B6-2478-ECD0A6D60815}"/>
              </a:ext>
            </a:extLst>
          </p:cNvPr>
          <p:cNvSpPr txBox="1"/>
          <p:nvPr/>
        </p:nvSpPr>
        <p:spPr>
          <a:xfrm>
            <a:off x="11198813" y="0"/>
            <a:ext cx="1102448" cy="971996"/>
          </a:xfrm>
          <a:prstGeom prst="mathMinus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txBody>
          <a:bodyPr wrap="square" rtlCol="0">
            <a:spAutoFit/>
          </a:bodyPr>
          <a:lstStyle/>
          <a:p>
            <a:endParaRPr lang="it-IT" sz="900" dirty="0">
              <a:latin typeface="Avenir Next LT Pro Light" panose="020B0304020202020204" pitchFamily="34" charset="0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B17D801-9D55-568D-11B3-CF59FE85EEE0}"/>
              </a:ext>
            </a:extLst>
          </p:cNvPr>
          <p:cNvSpPr/>
          <p:nvPr/>
        </p:nvSpPr>
        <p:spPr>
          <a:xfrm>
            <a:off x="4158746" y="2337847"/>
            <a:ext cx="2971524" cy="3759529"/>
          </a:xfrm>
          <a:prstGeom prst="roundRect">
            <a:avLst/>
          </a:prstGeom>
          <a:noFill/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err="1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sz="2000" dirty="0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that want to </a:t>
            </a:r>
            <a:r>
              <a:rPr lang="en-US" sz="2000" b="1" dirty="0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 collaborations </a:t>
            </a:r>
            <a:r>
              <a:rPr lang="en-US" sz="2000" dirty="0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other EURAXESS members as well as stakeholders outside EURAXESS network </a:t>
            </a:r>
            <a:endParaRPr lang="en-US" sz="2000" b="1" i="0" strike="noStrike" baseline="0" dirty="0">
              <a:solidFill>
                <a:srgbClr val="0085A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7F8DDBC3-C18B-F394-15BA-65426E13E05F}"/>
              </a:ext>
            </a:extLst>
          </p:cNvPr>
          <p:cNvSpPr/>
          <p:nvPr/>
        </p:nvSpPr>
        <p:spPr>
          <a:xfrm>
            <a:off x="7656883" y="2337846"/>
            <a:ext cx="2971524" cy="375952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i="0" strike="noStrike" baseline="0" dirty="0" err="1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sz="2000" i="0" strike="noStrike" baseline="0" dirty="0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that are or want to be active in development and implementation of </a:t>
            </a:r>
            <a:r>
              <a:rPr lang="en-US" sz="2000" b="1" i="0" strike="noStrike" baseline="0" dirty="0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talent circulation strategies </a:t>
            </a:r>
            <a:r>
              <a:rPr lang="en-US" sz="2000" i="0" strike="noStrike" baseline="0" dirty="0">
                <a:solidFill>
                  <a:srgbClr val="0085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different levels</a:t>
            </a:r>
            <a:endParaRPr lang="it-IT" sz="2000" dirty="0">
              <a:solidFill>
                <a:srgbClr val="0085A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aphic 14" descr="Scientist female outline">
            <a:extLst>
              <a:ext uri="{FF2B5EF4-FFF2-40B4-BE49-F238E27FC236}">
                <a16:creationId xmlns:a16="http://schemas.microsoft.com/office/drawing/2014/main" id="{C19AAB56-C704-0B31-675A-3711759F0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3614" y="4870018"/>
            <a:ext cx="914400" cy="914400"/>
          </a:xfrm>
          <a:prstGeom prst="rect">
            <a:avLst/>
          </a:prstGeom>
        </p:spPr>
      </p:pic>
      <p:sp>
        <p:nvSpPr>
          <p:cNvPr id="10" name="Titolo 2">
            <a:extLst>
              <a:ext uri="{FF2B5EF4-FFF2-40B4-BE49-F238E27FC236}">
                <a16:creationId xmlns:a16="http://schemas.microsoft.com/office/drawing/2014/main" id="{BF530826-054B-2745-457F-C5CBC8D53FAA}"/>
              </a:ext>
            </a:extLst>
          </p:cNvPr>
          <p:cNvSpPr txBox="1">
            <a:spLocks/>
          </p:cNvSpPr>
          <p:nvPr/>
        </p:nvSpPr>
        <p:spPr>
          <a:xfrm>
            <a:off x="848175" y="981804"/>
            <a:ext cx="6484155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 dirty="0">
                <a:solidFill>
                  <a:schemeClr val="bg2"/>
                </a:solidFill>
                <a:latin typeface="Avenir Next LT Pro Light" panose="020B0304020202020204" pitchFamily="34" charset="0"/>
              </a:rPr>
              <a:t>Who should join the Hub?</a:t>
            </a:r>
          </a:p>
        </p:txBody>
      </p:sp>
      <p:pic>
        <p:nvPicPr>
          <p:cNvPr id="9" name="Grafický objekt 8" descr="Cyklus s ľuďmi obrys">
            <a:extLst>
              <a:ext uri="{FF2B5EF4-FFF2-40B4-BE49-F238E27FC236}">
                <a16:creationId xmlns:a16="http://schemas.microsoft.com/office/drawing/2014/main" id="{507DBE94-8F7A-5D5A-EFD2-67EFB2F67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1877" y="4710836"/>
            <a:ext cx="1065229" cy="1065229"/>
          </a:xfrm>
          <a:prstGeom prst="rect">
            <a:avLst/>
          </a:prstGeom>
        </p:spPr>
      </p:pic>
      <p:pic>
        <p:nvPicPr>
          <p:cNvPr id="14" name="Grafický objekt 13" descr="Trasa (cesta vyznačená dvoma značkami) výplň plnou farbou">
            <a:extLst>
              <a:ext uri="{FF2B5EF4-FFF2-40B4-BE49-F238E27FC236}">
                <a16:creationId xmlns:a16="http://schemas.microsoft.com/office/drawing/2014/main" id="{04516688-4C03-DFFC-A97F-CA43441D7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85445" y="4870018"/>
            <a:ext cx="914400" cy="9144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A4D9475A-DA3B-4D1A-978E-81CC0D9AC52F}"/>
              </a:ext>
            </a:extLst>
          </p:cNvPr>
          <p:cNvSpPr txBox="1"/>
          <p:nvPr/>
        </p:nvSpPr>
        <p:spPr>
          <a:xfrm>
            <a:off x="3684247" y="4076370"/>
            <a:ext cx="474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0085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45CEFEC1-782B-4C9F-9A36-743655F4DC3D}"/>
              </a:ext>
            </a:extLst>
          </p:cNvPr>
          <p:cNvSpPr txBox="1"/>
          <p:nvPr/>
        </p:nvSpPr>
        <p:spPr>
          <a:xfrm>
            <a:off x="7210547" y="4060981"/>
            <a:ext cx="474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0085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939174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e 33">
            <a:extLst>
              <a:ext uri="{FF2B5EF4-FFF2-40B4-BE49-F238E27FC236}">
                <a16:creationId xmlns:a16="http://schemas.microsoft.com/office/drawing/2014/main" id="{8193BAA3-4762-5920-8FFE-B6A8AA466085}"/>
              </a:ext>
            </a:extLst>
          </p:cNvPr>
          <p:cNvSpPr/>
          <p:nvPr/>
        </p:nvSpPr>
        <p:spPr>
          <a:xfrm>
            <a:off x="410959" y="1762679"/>
            <a:ext cx="540000" cy="54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latin typeface="Avenir Next LT Pro Light" panose="020B0304020202020204" pitchFamily="34" charset="0"/>
            </a:endParaRPr>
          </a:p>
        </p:txBody>
      </p:sp>
      <p:sp>
        <p:nvSpPr>
          <p:cNvPr id="13" name="Titolo 2">
            <a:extLst>
              <a:ext uri="{FF2B5EF4-FFF2-40B4-BE49-F238E27FC236}">
                <a16:creationId xmlns:a16="http://schemas.microsoft.com/office/drawing/2014/main" id="{D82C4B78-F2C1-319C-083A-523913011527}"/>
              </a:ext>
            </a:extLst>
          </p:cNvPr>
          <p:cNvSpPr txBox="1">
            <a:spLocks/>
          </p:cNvSpPr>
          <p:nvPr/>
        </p:nvSpPr>
        <p:spPr>
          <a:xfrm>
            <a:off x="535462" y="410704"/>
            <a:ext cx="10689072" cy="610863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9504D262-A873-2457-3C4F-710AD8C56204}"/>
              </a:ext>
            </a:extLst>
          </p:cNvPr>
          <p:cNvSpPr/>
          <p:nvPr/>
        </p:nvSpPr>
        <p:spPr>
          <a:xfrm>
            <a:off x="651372" y="2027765"/>
            <a:ext cx="3321934" cy="1585731"/>
          </a:xfrm>
          <a:prstGeom prst="roundRect">
            <a:avLst/>
          </a:prstGeom>
          <a:solidFill>
            <a:schemeClr val="tx1"/>
          </a:solidFill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Piloting advanced </a:t>
            </a:r>
            <a:endParaRPr lang="sk-SK" sz="2000" dirty="0">
              <a:solidFill>
                <a:srgbClr val="007F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services and activities</a:t>
            </a:r>
            <a:endParaRPr lang="sk-SK" sz="2000" dirty="0">
              <a:solidFill>
                <a:srgbClr val="007F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466621E2-8FF0-ABBB-F0CE-9B2E0038197F}"/>
              </a:ext>
            </a:extLst>
          </p:cNvPr>
          <p:cNvSpPr/>
          <p:nvPr/>
        </p:nvSpPr>
        <p:spPr>
          <a:xfrm>
            <a:off x="4219031" y="1995779"/>
            <a:ext cx="3321934" cy="1585731"/>
          </a:xfrm>
          <a:prstGeom prst="roundRect">
            <a:avLst/>
          </a:prstGeom>
          <a:solidFill>
            <a:schemeClr val="tx1"/>
          </a:solidFill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Collecting the Hub </a:t>
            </a:r>
            <a:endParaRPr lang="sk-SK" sz="2000" dirty="0">
              <a:solidFill>
                <a:srgbClr val="007F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 knowledge and information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DB4FA51D-E5AF-E4EA-8581-CC460960DF85}"/>
              </a:ext>
            </a:extLst>
          </p:cNvPr>
          <p:cNvSpPr/>
          <p:nvPr/>
        </p:nvSpPr>
        <p:spPr>
          <a:xfrm>
            <a:off x="7784033" y="1995779"/>
            <a:ext cx="3321934" cy="1585731"/>
          </a:xfrm>
          <a:prstGeom prst="roundRect">
            <a:avLst/>
          </a:prstGeom>
          <a:solidFill>
            <a:schemeClr val="tx1"/>
          </a:solidFill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</a:t>
            </a:r>
            <a:endParaRPr lang="sk-SK" sz="2000" dirty="0">
              <a:solidFill>
                <a:srgbClr val="007F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Hub Toolkit (ERA Talent platform for institutions</a:t>
            </a:r>
            <a:r>
              <a:rPr lang="sk-SK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D017FDB8-DE5B-A669-5003-3CAE44EA7CD9}"/>
              </a:ext>
            </a:extLst>
          </p:cNvPr>
          <p:cNvSpPr/>
          <p:nvPr/>
        </p:nvSpPr>
        <p:spPr>
          <a:xfrm>
            <a:off x="654029" y="3941637"/>
            <a:ext cx="3321934" cy="1585731"/>
          </a:xfrm>
          <a:prstGeom prst="roundRect">
            <a:avLst/>
          </a:prstGeom>
          <a:solidFill>
            <a:schemeClr val="tx1"/>
          </a:solidFill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</a:t>
            </a:r>
            <a:endParaRPr lang="sk-SK" sz="2000" dirty="0">
              <a:solidFill>
                <a:srgbClr val="007F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collaborations with external stakeholders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EC97AC5B-3612-CBFC-3EEA-76BCA7B34EC7}"/>
              </a:ext>
            </a:extLst>
          </p:cNvPr>
          <p:cNvSpPr/>
          <p:nvPr/>
        </p:nvSpPr>
        <p:spPr>
          <a:xfrm>
            <a:off x="4219031" y="3941637"/>
            <a:ext cx="3321934" cy="1585731"/>
          </a:xfrm>
          <a:prstGeom prst="roundRect">
            <a:avLst/>
          </a:prstGeom>
          <a:solidFill>
            <a:schemeClr val="tx1"/>
          </a:solidFill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Outreach towards </a:t>
            </a:r>
            <a:endParaRPr lang="sk-SK" sz="2000" dirty="0">
              <a:solidFill>
                <a:srgbClr val="007F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wider EURAXESS network (through </a:t>
            </a:r>
            <a:r>
              <a:rPr lang="sk-SK" sz="2000" dirty="0" err="1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CoPs</a:t>
            </a:r>
            <a:r>
              <a:rPr lang="en-GB" sz="2000" dirty="0">
                <a:solidFill>
                  <a:srgbClr val="007F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other channels)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C9C19BDA-3327-67B6-0A59-0F0D30966AF5}"/>
              </a:ext>
            </a:extLst>
          </p:cNvPr>
          <p:cNvGrpSpPr/>
          <p:nvPr/>
        </p:nvGrpSpPr>
        <p:grpSpPr>
          <a:xfrm>
            <a:off x="680959" y="3950013"/>
            <a:ext cx="540000" cy="540000"/>
            <a:chOff x="-1555597" y="1388512"/>
            <a:chExt cx="728846" cy="720622"/>
          </a:xfrm>
        </p:grpSpPr>
        <p:sp>
          <p:nvSpPr>
            <p:cNvPr id="40" name="Ovale 39">
              <a:extLst>
                <a:ext uri="{FF2B5EF4-FFF2-40B4-BE49-F238E27FC236}">
                  <a16:creationId xmlns:a16="http://schemas.microsoft.com/office/drawing/2014/main" id="{9EA00347-87D3-D027-63D6-B0F5331A170C}"/>
                </a:ext>
              </a:extLst>
            </p:cNvPr>
            <p:cNvSpPr/>
            <p:nvPr/>
          </p:nvSpPr>
          <p:spPr>
            <a:xfrm>
              <a:off x="-1546751" y="1389134"/>
              <a:ext cx="720000" cy="72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 dirty="0">
                <a:latin typeface="Avenir Next LT Pro Light" panose="020B0304020202020204" pitchFamily="34" charset="0"/>
              </a:endParaRPr>
            </a:p>
          </p:txBody>
        </p:sp>
        <p:pic>
          <p:nvPicPr>
            <p:cNvPr id="31" name="Elemento grafico 30" descr="Rete contorno">
              <a:extLst>
                <a:ext uri="{FF2B5EF4-FFF2-40B4-BE49-F238E27FC236}">
                  <a16:creationId xmlns:a16="http://schemas.microsoft.com/office/drawing/2014/main" id="{FE7ABF1A-B562-B8F9-5C09-94BCED98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555597" y="1388512"/>
              <a:ext cx="720000" cy="720000"/>
            </a:xfrm>
            <a:prstGeom prst="rect">
              <a:avLst/>
            </a:prstGeom>
          </p:spPr>
        </p:pic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4E965C36-00D0-C542-A980-DA4F507BE417}"/>
              </a:ext>
            </a:extLst>
          </p:cNvPr>
          <p:cNvGrpSpPr/>
          <p:nvPr/>
        </p:nvGrpSpPr>
        <p:grpSpPr>
          <a:xfrm>
            <a:off x="692123" y="2072924"/>
            <a:ext cx="540000" cy="540000"/>
            <a:chOff x="-1361589" y="2072972"/>
            <a:chExt cx="720000" cy="740739"/>
          </a:xfrm>
        </p:grpSpPr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0F09CD71-B2A3-AC31-4B18-01EB5C3C2F77}"/>
                </a:ext>
              </a:extLst>
            </p:cNvPr>
            <p:cNvSpPr/>
            <p:nvPr/>
          </p:nvSpPr>
          <p:spPr>
            <a:xfrm>
              <a:off x="-1361589" y="2072972"/>
              <a:ext cx="720000" cy="72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latin typeface="Avenir Next LT Pro Light" panose="020B0304020202020204" pitchFamily="34" charset="0"/>
              </a:endParaRPr>
            </a:p>
          </p:txBody>
        </p:sp>
        <p:pic>
          <p:nvPicPr>
            <p:cNvPr id="33" name="Elemento grafico 32" descr="Viaggio contorno">
              <a:extLst>
                <a:ext uri="{FF2B5EF4-FFF2-40B4-BE49-F238E27FC236}">
                  <a16:creationId xmlns:a16="http://schemas.microsoft.com/office/drawing/2014/main" id="{FFBC7006-2D80-7999-4A6D-8C389124D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61589" y="2093711"/>
              <a:ext cx="720000" cy="720000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66F746-18A0-8149-0EE9-FA6B9A1CEC0C}"/>
              </a:ext>
            </a:extLst>
          </p:cNvPr>
          <p:cNvSpPr txBox="1"/>
          <p:nvPr/>
        </p:nvSpPr>
        <p:spPr>
          <a:xfrm>
            <a:off x="11089552" y="-395925"/>
            <a:ext cx="1102448" cy="971996"/>
          </a:xfrm>
          <a:prstGeom prst="mathMinus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txBody>
          <a:bodyPr wrap="square" rtlCol="0">
            <a:spAutoFit/>
          </a:bodyPr>
          <a:lstStyle/>
          <a:p>
            <a:endParaRPr lang="it-IT" sz="900" dirty="0">
              <a:latin typeface="Avenir Next LT Pro Light" panose="020B0304020202020204" pitchFamily="34" charset="0"/>
            </a:endParaRP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89F2D28D-10C0-BE42-2E0E-300337D381BC}"/>
              </a:ext>
            </a:extLst>
          </p:cNvPr>
          <p:cNvSpPr txBox="1">
            <a:spLocks/>
          </p:cNvSpPr>
          <p:nvPr/>
        </p:nvSpPr>
        <p:spPr>
          <a:xfrm>
            <a:off x="687513" y="663479"/>
            <a:ext cx="7443638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 dirty="0">
                <a:solidFill>
                  <a:schemeClr val="bg2"/>
                </a:solidFill>
                <a:latin typeface="Avenir Next LT Pro Light" panose="020B0304020202020204" pitchFamily="34" charset="0"/>
              </a:rPr>
              <a:t>Steps to creation of Hub</a:t>
            </a:r>
          </a:p>
        </p:txBody>
      </p:sp>
      <p:sp>
        <p:nvSpPr>
          <p:cNvPr id="2" name="Rettangolo con angoli arrotondati 3">
            <a:extLst>
              <a:ext uri="{FF2B5EF4-FFF2-40B4-BE49-F238E27FC236}">
                <a16:creationId xmlns:a16="http://schemas.microsoft.com/office/drawing/2014/main" id="{C83141F6-58EB-3B1E-2BAB-C332C998669B}"/>
              </a:ext>
            </a:extLst>
          </p:cNvPr>
          <p:cNvSpPr/>
          <p:nvPr/>
        </p:nvSpPr>
        <p:spPr>
          <a:xfrm>
            <a:off x="651372" y="2006813"/>
            <a:ext cx="3321934" cy="1585731"/>
          </a:xfrm>
          <a:prstGeom prst="round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 dirty="0">
              <a:solidFill>
                <a:srgbClr val="007F97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3" name="Rettangolo con angoli arrotondati 3">
            <a:extLst>
              <a:ext uri="{FF2B5EF4-FFF2-40B4-BE49-F238E27FC236}">
                <a16:creationId xmlns:a16="http://schemas.microsoft.com/office/drawing/2014/main" id="{38145BD1-338A-E0C2-3F69-4B015C17C159}"/>
              </a:ext>
            </a:extLst>
          </p:cNvPr>
          <p:cNvSpPr/>
          <p:nvPr/>
        </p:nvSpPr>
        <p:spPr>
          <a:xfrm>
            <a:off x="651683" y="3940184"/>
            <a:ext cx="3321934" cy="1585731"/>
          </a:xfrm>
          <a:prstGeom prst="round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 dirty="0">
              <a:solidFill>
                <a:srgbClr val="007F97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8" name="Rettangolo con angoli arrotondati 3">
            <a:extLst>
              <a:ext uri="{FF2B5EF4-FFF2-40B4-BE49-F238E27FC236}">
                <a16:creationId xmlns:a16="http://schemas.microsoft.com/office/drawing/2014/main" id="{CB681039-48CD-2BEB-416B-B04913C6CFF9}"/>
              </a:ext>
            </a:extLst>
          </p:cNvPr>
          <p:cNvSpPr/>
          <p:nvPr/>
        </p:nvSpPr>
        <p:spPr>
          <a:xfrm>
            <a:off x="4210823" y="3923854"/>
            <a:ext cx="3321934" cy="1585731"/>
          </a:xfrm>
          <a:prstGeom prst="round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 dirty="0">
              <a:solidFill>
                <a:srgbClr val="007F97"/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14" name="Grafický objekt 13" descr="Informácie obrys">
            <a:extLst>
              <a:ext uri="{FF2B5EF4-FFF2-40B4-BE49-F238E27FC236}">
                <a16:creationId xmlns:a16="http://schemas.microsoft.com/office/drawing/2014/main" id="{57CB7FC3-8A84-1C02-8B70-DC6050D4E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1595" y="2102971"/>
            <a:ext cx="457200" cy="457200"/>
          </a:xfrm>
          <a:prstGeom prst="rect">
            <a:avLst/>
          </a:prstGeom>
        </p:spPr>
      </p:pic>
      <p:pic>
        <p:nvPicPr>
          <p:cNvPr id="18" name="Grafický objekt 17" descr="Zvukové médium obrys">
            <a:extLst>
              <a:ext uri="{FF2B5EF4-FFF2-40B4-BE49-F238E27FC236}">
                <a16:creationId xmlns:a16="http://schemas.microsoft.com/office/drawing/2014/main" id="{53AB1C92-E741-A8F3-A73F-2AE33FA00D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8370" y="3950013"/>
            <a:ext cx="546856" cy="546856"/>
          </a:xfrm>
          <a:prstGeom prst="rect">
            <a:avLst/>
          </a:prstGeom>
        </p:spPr>
      </p:pic>
      <p:pic>
        <p:nvPicPr>
          <p:cNvPr id="20" name="Grafický objekt 19" descr="Nástroje obrys">
            <a:extLst>
              <a:ext uri="{FF2B5EF4-FFF2-40B4-BE49-F238E27FC236}">
                <a16:creationId xmlns:a16="http://schemas.microsoft.com/office/drawing/2014/main" id="{5632E36E-5E89-1BDE-FC39-348629179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64212" y="2137194"/>
            <a:ext cx="330970" cy="3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5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C26D3-2234-E800-4DA6-9248532A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073" y="1486862"/>
            <a:ext cx="10456452" cy="6108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84AA"/>
                </a:solidFill>
                <a:latin typeface="Avenir Next LT Pro Light" panose="020B0304020202020204" pitchFamily="34" charset="-18"/>
              </a:rPr>
              <a:t>Examples of activities</a:t>
            </a:r>
            <a:r>
              <a:rPr lang="sk-SK" sz="4000" dirty="0">
                <a:solidFill>
                  <a:srgbClr val="0084AA"/>
                </a:solidFill>
                <a:latin typeface="Avenir Next LT Pro Light" panose="020B0304020202020204" pitchFamily="34" charset="-18"/>
              </a:rPr>
              <a:t> (part I)</a:t>
            </a:r>
            <a:endParaRPr lang="en-GB" sz="4000" dirty="0">
              <a:solidFill>
                <a:srgbClr val="0084AA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0CDE74-390F-12EA-6BEE-19CAF88AE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development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32E74D-FA2E-21D1-8578-8C8267F2C29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Networking events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FF2326EC-5532-E89C-C7DB-79D835FCA9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Novel activities deepening or extending existing services to support relocation of international researchers and their partners and families</a:t>
            </a:r>
          </a:p>
          <a:p>
            <a:r>
              <a:rPr lang="en-GB" sz="2000" dirty="0">
                <a:solidFill>
                  <a:srgbClr val="007F9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en-GB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mproving institutional management of those services (online tools, service models).</a:t>
            </a:r>
            <a:endParaRPr lang="en-GB" sz="2000" dirty="0">
              <a:solidFill>
                <a:srgbClr val="007F97"/>
              </a:solidFill>
            </a:endParaRP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2B8217A-233A-7E04-1E73-A8C00492186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Events organized to support integration of international researchers and their families.</a:t>
            </a:r>
            <a:endParaRPr lang="sk-SK" sz="2000" dirty="0">
              <a:solidFill>
                <a:srgbClr val="007F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2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C26D3-2234-E800-4DA6-9248532A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073" y="1486862"/>
            <a:ext cx="10456452" cy="6108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84AA"/>
                </a:solidFill>
                <a:latin typeface="Avenir Next LT Pro Light" panose="020B0304020202020204" pitchFamily="34" charset="-18"/>
              </a:rPr>
              <a:t>Examples of activities</a:t>
            </a:r>
            <a:r>
              <a:rPr lang="sk-SK" sz="4000" dirty="0">
                <a:solidFill>
                  <a:srgbClr val="0084AA"/>
                </a:solidFill>
                <a:latin typeface="Avenir Next LT Pro Light" panose="020B0304020202020204" pitchFamily="34" charset="-18"/>
              </a:rPr>
              <a:t> (part II)</a:t>
            </a:r>
            <a:endParaRPr lang="en-GB" sz="4000" dirty="0">
              <a:solidFill>
                <a:srgbClr val="0084AA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0CDE74-390F-12EA-6BEE-19CAF88AE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Connecting to diaspora and alumni researchers</a:t>
            </a:r>
            <a:endParaRPr lang="en-GB" sz="2400" b="1" dirty="0">
              <a:solidFill>
                <a:srgbClr val="C60A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32E74D-FA2E-21D1-8578-8C8267F2C29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en-GB" sz="2400" b="1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Cross-border EURAXESS collaborations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FF2326EC-5532-E89C-C7DB-79D835FCA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5454" y="3749040"/>
            <a:ext cx="4827178" cy="194213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Workshops, promotional events and other activities to connect to alumni researchers abroad or researcher’s diaspora communities abroad.</a:t>
            </a:r>
            <a:endParaRPr lang="en-GB" sz="2000" dirty="0">
              <a:solidFill>
                <a:srgbClr val="007F97"/>
              </a:solidFill>
            </a:endParaRP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2B8217A-233A-7E04-1E73-A8C00492186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90338" y="3749040"/>
            <a:ext cx="4756241" cy="19421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Joint activities (events, common information materials etc.) organized in collaboration with other EURAXESS centers</a:t>
            </a:r>
            <a:endParaRPr lang="sk-SK" sz="2000" dirty="0">
              <a:solidFill>
                <a:srgbClr val="007F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90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C26D3-2234-E800-4DA6-9248532A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073" y="1486862"/>
            <a:ext cx="10456452" cy="6108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84AA"/>
                </a:solidFill>
                <a:latin typeface="Avenir Next LT Pro Light" panose="020B0304020202020204" pitchFamily="34" charset="-18"/>
              </a:rPr>
              <a:t>Examples of activities</a:t>
            </a:r>
            <a:r>
              <a:rPr lang="sk-SK" sz="4000" dirty="0">
                <a:solidFill>
                  <a:srgbClr val="0084AA"/>
                </a:solidFill>
                <a:latin typeface="Avenir Next LT Pro Light" panose="020B0304020202020204" pitchFamily="34" charset="-18"/>
              </a:rPr>
              <a:t> (part III)</a:t>
            </a:r>
            <a:endParaRPr lang="en-GB" sz="4000" dirty="0">
              <a:solidFill>
                <a:srgbClr val="0084AA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0CDE74-390F-12EA-6BEE-19CAF88AE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Collaborations beyond EURAXESS </a:t>
            </a:r>
            <a:endParaRPr lang="en-GB" sz="2400" b="1" dirty="0">
              <a:solidFill>
                <a:srgbClr val="C60A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32E74D-FA2E-21D1-8578-8C8267F2C29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en-GB" sz="2400" b="1" dirty="0">
                <a:solidFill>
                  <a:srgbClr val="C60A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Supporting brain circulation strategies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FF2326EC-5532-E89C-C7DB-79D835FCA9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Workshops and other activities to develop collaborations with local/regional actors with an aim to facilitate integration of international researchers. </a:t>
            </a:r>
            <a:endParaRPr lang="en-GB" sz="2000" dirty="0">
              <a:solidFill>
                <a:srgbClr val="007F97"/>
              </a:solidFill>
            </a:endParaRP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2B8217A-233A-7E04-1E73-A8C00492186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1750" y="3749040"/>
            <a:ext cx="4756241" cy="1942138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007F9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n-GB" sz="2000" dirty="0">
                <a:solidFill>
                  <a:srgbClr val="007F9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ontributing to developing regional/local/institutional brain circulation strategies (consultations, round tables, co-creation workshops etc.).</a:t>
            </a:r>
            <a:endParaRPr lang="en-GB" sz="2000" dirty="0">
              <a:solidFill>
                <a:srgbClr val="007F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349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Personalizzato 4">
      <a:dk1>
        <a:sysClr val="windowText" lastClr="000000"/>
      </a:dk1>
      <a:lt1>
        <a:sysClr val="window" lastClr="FFFFFF"/>
      </a:lt1>
      <a:dk2>
        <a:srgbClr val="0075A2"/>
      </a:dk2>
      <a:lt2>
        <a:srgbClr val="0070C0"/>
      </a:lt2>
      <a:accent1>
        <a:srgbClr val="0F6FC6"/>
      </a:accent1>
      <a:accent2>
        <a:srgbClr val="009DD9"/>
      </a:accent2>
      <a:accent3>
        <a:srgbClr val="0BD0D9"/>
      </a:accent3>
      <a:accent4>
        <a:srgbClr val="F59DDA"/>
      </a:accent4>
      <a:accent5>
        <a:srgbClr val="FFDF79"/>
      </a:accent5>
      <a:accent6>
        <a:srgbClr val="FFC000"/>
      </a:accent6>
      <a:hlink>
        <a:srgbClr val="DE16A0"/>
      </a:hlink>
      <a:folHlink>
        <a:srgbClr val="7030A0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9129362_TF78853419_Win32" id="{5EC6A964-3954-4FD3-AC1D-9DD732235522}" vid="{9EAD0B1B-3D59-457C-A707-E6544797E50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7b293a-213d-4492-ab36-4f2dc4ad438b">
      <Terms xmlns="http://schemas.microsoft.com/office/infopath/2007/PartnerControls"/>
    </lcf76f155ced4ddcb4097134ff3c332f>
    <TaxCatchAll xmlns="25ccbde4-ff2e-4adc-99c6-012f8b95c0e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D749C9F9C122644ADE2ACC256F297C1" ma:contentTypeVersion="13" ma:contentTypeDescription="Creare un nuovo documento." ma:contentTypeScope="" ma:versionID="34eaa06039d08010f42365ab365a89b6">
  <xsd:schema xmlns:xsd="http://www.w3.org/2001/XMLSchema" xmlns:xs="http://www.w3.org/2001/XMLSchema" xmlns:p="http://schemas.microsoft.com/office/2006/metadata/properties" xmlns:ns2="eb7b293a-213d-4492-ab36-4f2dc4ad438b" xmlns:ns3="25ccbde4-ff2e-4adc-99c6-012f8b95c0e0" targetNamespace="http://schemas.microsoft.com/office/2006/metadata/properties" ma:root="true" ma:fieldsID="3ba5b7276e5a0c68a60e947fd5332fc8" ns2:_="" ns3:_="">
    <xsd:import namespace="eb7b293a-213d-4492-ab36-4f2dc4ad438b"/>
    <xsd:import namespace="25ccbde4-ff2e-4adc-99c6-012f8b95c0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b293a-213d-4492-ab36-4f2dc4ad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 immagine" ma:readOnly="false" ma:fieldId="{5cf76f15-5ced-4ddc-b409-7134ff3c332f}" ma:taxonomyMulti="true" ma:sspId="3a5f7a8f-808c-47db-beb8-e1838fad23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cbde4-ff2e-4adc-99c6-012f8b95c0e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a78bd0b-7ecb-48bc-a711-4ce1d54aae71}" ma:internalName="TaxCatchAll" ma:showField="CatchAllData" ma:web="25ccbde4-ff2e-4adc-99c6-012f8b95c0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EC1AB0-9704-404D-B6D3-819D938AC55B}">
  <ds:schemaRefs>
    <ds:schemaRef ds:uri="http://purl.org/dc/dcmitype/"/>
    <ds:schemaRef ds:uri="16c05727-aa75-4e4a-9b5f-8a80a1165891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71af3243-3dd4-4a8d-8c0d-dd76da1f02a5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eb7b293a-213d-4492-ab36-4f2dc4ad438b"/>
    <ds:schemaRef ds:uri="25ccbde4-ff2e-4adc-99c6-012f8b95c0e0"/>
  </ds:schemaRefs>
</ds:datastoreItem>
</file>

<file path=customXml/itemProps2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CB13C9-93DB-48CA-804C-CC80E8F50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7b293a-213d-4492-ab36-4f2dc4ad438b"/>
    <ds:schemaRef ds:uri="25ccbde4-ff2e-4adc-99c6-012f8b95c0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{F2821836-8558-43C7-8144-77CF052515E8}tf78853419_win32</Template>
  <TotalTime>311</TotalTime>
  <Words>803</Words>
  <Application>Microsoft Office PowerPoint</Application>
  <PresentationFormat>Širokouhlá</PresentationFormat>
  <Paragraphs>91</Paragraphs>
  <Slides>13</Slides>
  <Notes>4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20" baseType="lpstr">
      <vt:lpstr>Arial</vt:lpstr>
      <vt:lpstr>Avenir Next LT Pro Light</vt:lpstr>
      <vt:lpstr>Calibri</vt:lpstr>
      <vt:lpstr>Franklin Gothic Book</vt:lpstr>
      <vt:lpstr>Franklin Gothic Demi</vt:lpstr>
      <vt:lpstr>Wingdings</vt:lpstr>
      <vt:lpstr>Tema1</vt:lpstr>
      <vt:lpstr>Prezentácia programu PowerPoint</vt:lpstr>
      <vt:lpstr>Prezentácia programu PowerPoint</vt:lpstr>
      <vt:lpstr>Why Talent Circulation Hub?</vt:lpstr>
      <vt:lpstr>How is the Talent Circulation Hub structured</vt:lpstr>
      <vt:lpstr>Prezentácia programu PowerPoint</vt:lpstr>
      <vt:lpstr>Prezentácia programu PowerPoint</vt:lpstr>
      <vt:lpstr>Examples of activities (part I)</vt:lpstr>
      <vt:lpstr>Examples of activities (part II)</vt:lpstr>
      <vt:lpstr>Examples of activities (part III)</vt:lpstr>
      <vt:lpstr>Examples of activities (part IV)</vt:lpstr>
      <vt:lpstr>Related activities  in the Era Talent Project</vt:lpstr>
      <vt:lpstr>Building upon the earlier activities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Emanuela Danè</dc:creator>
  <cp:lastModifiedBy>Janka Kottulová</cp:lastModifiedBy>
  <cp:revision>45</cp:revision>
  <dcterms:created xsi:type="dcterms:W3CDTF">2023-05-19T09:46:16Z</dcterms:created>
  <dcterms:modified xsi:type="dcterms:W3CDTF">2023-12-12T09:39:40Z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0x010100AD749C9F9C122644ADE2ACC256F297C1</vt:lpwstr>
  </property>
  <property fmtid="{D5CDD505-2E9C-101B-9397-08002B2CF9AE}" pid="3" name="MediaServiceImageTags">
    <vt:lpwstr/>
  </property>
</Properties>
</file>