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9" r:id="rId4"/>
    <p:sldId id="263" r:id="rId5"/>
    <p:sldId id="260" r:id="rId6"/>
    <p:sldId id="261" r:id="rId7"/>
    <p:sldId id="262" r:id="rId8"/>
    <p:sldId id="264" r:id="rId9"/>
    <p:sldId id="258" r:id="rId10"/>
  </p:sldIdLst>
  <p:sldSz cx="9144000" cy="6858000" type="screen4x3"/>
  <p:notesSz cx="6858000" cy="9144000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1E7D"/>
    <a:srgbClr val="2B679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ERC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784350"/>
            <a:ext cx="6553200" cy="4706938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700338" y="981075"/>
            <a:ext cx="5616575" cy="935038"/>
          </a:xfrm>
        </p:spPr>
        <p:txBody>
          <a:bodyPr/>
          <a:lstStyle>
            <a:lvl1pPr algn="l">
              <a:defRPr sz="2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738438" y="1773238"/>
            <a:ext cx="5721350" cy="504825"/>
          </a:xfrm>
        </p:spPr>
        <p:txBody>
          <a:bodyPr/>
          <a:lstStyle>
            <a:lvl1pPr marL="0" indent="0">
              <a:buFont typeface="Arial" charset="0"/>
              <a:buNone/>
              <a:defRPr sz="1800"/>
            </a:lvl1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5125" name="Picture 5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1338" y="5848350"/>
            <a:ext cx="2073275" cy="893763"/>
          </a:xfrm>
          <a:prstGeom prst="rect">
            <a:avLst/>
          </a:prstGeom>
          <a:noFill/>
        </p:spPr>
      </p:pic>
      <p:sp>
        <p:nvSpPr>
          <p:cNvPr id="5126" name="Line 6"/>
          <p:cNvSpPr>
            <a:spLocks noChangeShapeType="1"/>
          </p:cNvSpPr>
          <p:nvPr/>
        </p:nvSpPr>
        <p:spPr bwMode="auto">
          <a:xfrm flipH="1">
            <a:off x="2771775" y="1628775"/>
            <a:ext cx="5832475" cy="0"/>
          </a:xfrm>
          <a:prstGeom prst="line">
            <a:avLst/>
          </a:prstGeom>
          <a:noFill/>
          <a:ln w="12700">
            <a:solidFill>
              <a:srgbClr val="2B679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4100" name="Picture 4" descr="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91338" y="5848350"/>
            <a:ext cx="2073275" cy="893763"/>
          </a:xfrm>
          <a:prstGeom prst="rect">
            <a:avLst/>
          </a:prstGeom>
          <a:noFill/>
        </p:spPr>
      </p:pic>
      <p:sp>
        <p:nvSpPr>
          <p:cNvPr id="4101" name="Line 5"/>
          <p:cNvSpPr>
            <a:spLocks noChangeShapeType="1"/>
          </p:cNvSpPr>
          <p:nvPr/>
        </p:nvSpPr>
        <p:spPr bwMode="auto">
          <a:xfrm flipH="1">
            <a:off x="468313" y="1052513"/>
            <a:ext cx="8135937" cy="0"/>
          </a:xfrm>
          <a:prstGeom prst="line">
            <a:avLst/>
          </a:prstGeom>
          <a:noFill/>
          <a:ln w="12700">
            <a:solidFill>
              <a:srgbClr val="2B679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2600">
          <a:solidFill>
            <a:srgbClr val="2B679F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2600">
          <a:solidFill>
            <a:srgbClr val="2B679F"/>
          </a:solidFill>
          <a:latin typeface="Arial" charset="0"/>
          <a:ea typeface="ＭＳ Ｐゴシック" pitchFamily="-16" charset="-128"/>
        </a:defRPr>
      </a:lvl2pPr>
      <a:lvl3pPr algn="r" rtl="0" fontAlgn="base">
        <a:spcBef>
          <a:spcPct val="0"/>
        </a:spcBef>
        <a:spcAft>
          <a:spcPct val="0"/>
        </a:spcAft>
        <a:defRPr sz="2600">
          <a:solidFill>
            <a:srgbClr val="2B679F"/>
          </a:solidFill>
          <a:latin typeface="Arial" charset="0"/>
          <a:ea typeface="ＭＳ Ｐゴシック" pitchFamily="-16" charset="-128"/>
        </a:defRPr>
      </a:lvl3pPr>
      <a:lvl4pPr algn="r" rtl="0" fontAlgn="base">
        <a:spcBef>
          <a:spcPct val="0"/>
        </a:spcBef>
        <a:spcAft>
          <a:spcPct val="0"/>
        </a:spcAft>
        <a:defRPr sz="2600">
          <a:solidFill>
            <a:srgbClr val="2B679F"/>
          </a:solidFill>
          <a:latin typeface="Arial" charset="0"/>
          <a:ea typeface="ＭＳ Ｐゴシック" pitchFamily="-16" charset="-128"/>
        </a:defRPr>
      </a:lvl4pPr>
      <a:lvl5pPr algn="r" rtl="0" fontAlgn="base">
        <a:spcBef>
          <a:spcPct val="0"/>
        </a:spcBef>
        <a:spcAft>
          <a:spcPct val="0"/>
        </a:spcAft>
        <a:defRPr sz="2600">
          <a:solidFill>
            <a:srgbClr val="2B679F"/>
          </a:solidFill>
          <a:latin typeface="Arial" charset="0"/>
          <a:ea typeface="ＭＳ Ｐゴシック" pitchFamily="-16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rgbClr val="2B679F"/>
          </a:solidFill>
          <a:latin typeface="Arial" charset="0"/>
          <a:ea typeface="ＭＳ Ｐゴシック" pitchFamily="-16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rgbClr val="2B679F"/>
          </a:solidFill>
          <a:latin typeface="Arial" charset="0"/>
          <a:ea typeface="ＭＳ Ｐゴシック" pitchFamily="-16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rgbClr val="2B679F"/>
          </a:solidFill>
          <a:latin typeface="Arial" charset="0"/>
          <a:ea typeface="ＭＳ Ｐゴシック" pitchFamily="-16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rgbClr val="2B679F"/>
          </a:solidFill>
          <a:latin typeface="Arial" charset="0"/>
          <a:ea typeface="ＭＳ Ｐゴシック" pitchFamily="-16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◦"/>
        <a:defRPr sz="2600">
          <a:solidFill>
            <a:srgbClr val="2B679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600">
          <a:solidFill>
            <a:srgbClr val="2B679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B679F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2B679F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2B679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2B679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2B679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2B679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2B679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jxFYgH7xwM" TargetMode="External"/><Relationship Id="rId2" Type="http://schemas.openxmlformats.org/officeDocument/2006/relationships/hyperlink" Target="https://www.euraxess.it/italy/news/era-talent-call-multiplying-impact-euraxess-hub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vetlana@fmi.uni-sofia.bg" TargetMode="External"/><Relationship Id="rId4" Type="http://schemas.openxmlformats.org/officeDocument/2006/relationships/hyperlink" Target="https://www.euraxess.hu/hungary/events/info-session-era-talent-call-multiplying-impact-euraxess-hub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79850" y="1340768"/>
            <a:ext cx="6264150" cy="1367433"/>
          </a:xfrm>
        </p:spPr>
        <p:txBody>
          <a:bodyPr/>
          <a:lstStyle/>
          <a:p>
            <a:r>
              <a:rPr lang="en-GB" b="1" dirty="0" smtClean="0"/>
              <a:t>EURAXESS Science4Refugees Hub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Information Session</a:t>
            </a:r>
            <a:endParaRPr lang="en-GB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39952" y="2924944"/>
            <a:ext cx="6804248" cy="504825"/>
          </a:xfrm>
        </p:spPr>
        <p:txBody>
          <a:bodyPr/>
          <a:lstStyle/>
          <a:p>
            <a:r>
              <a:rPr lang="en-GB" dirty="0" smtClean="0"/>
              <a:t>Cascade Funding Call, ERA Talent Project, </a:t>
            </a:r>
          </a:p>
          <a:p>
            <a:r>
              <a:rPr lang="en-GB" dirty="0" smtClean="0"/>
              <a:t>online, 14 Dec 2023</a:t>
            </a:r>
            <a:endParaRPr lang="en-GB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09600" y="5410200"/>
            <a:ext cx="561657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B679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Svetlana </a:t>
            </a:r>
            <a:r>
              <a: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B679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Dimitrova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B679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</a:t>
            </a:r>
            <a:b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B679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B679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Project Manager, </a:t>
            </a:r>
            <a:r>
              <a:rPr lang="en-GB" sz="1600" kern="0" dirty="0" smtClean="0">
                <a:solidFill>
                  <a:srgbClr val="2B679F"/>
                </a:solidFill>
                <a:latin typeface="+mj-lt"/>
                <a:ea typeface="+mj-ea"/>
                <a:cs typeface="+mj-cs"/>
              </a:rPr>
              <a:t>Sofia University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600" kern="0" dirty="0" smtClean="0">
                <a:solidFill>
                  <a:srgbClr val="2B679F"/>
                </a:solidFill>
                <a:latin typeface="+mj-lt"/>
                <a:ea typeface="+mj-ea"/>
                <a:cs typeface="+mj-cs"/>
              </a:rPr>
              <a:t>BHO EURAXESS Bulgaria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rgbClr val="2B679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869160"/>
            <a:ext cx="1116012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D:\SVETLANA\Svetlana\My-Docs\adm&amp;fin\SU-NIS\promo\SU-p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to expect from this session?</a:t>
            </a:r>
            <a:endParaRPr lang="en-GB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GB" sz="2400" b="1" dirty="0" smtClean="0"/>
              <a:t>Who we are? </a:t>
            </a:r>
            <a:r>
              <a:rPr lang="en-GB" sz="2400" dirty="0" smtClean="0"/>
              <a:t>– short introduction of the participants:</a:t>
            </a:r>
          </a:p>
          <a:p>
            <a:pPr lvl="1">
              <a:buFont typeface="Wingdings" pitchFamily="2" charset="2"/>
              <a:buChar char="Ø"/>
            </a:pPr>
            <a:r>
              <a:rPr lang="en-GB" sz="2000" i="1" dirty="0" smtClean="0"/>
              <a:t>Why you joined this session?</a:t>
            </a:r>
          </a:p>
          <a:p>
            <a:pPr lvl="2">
              <a:buFont typeface="Wingdings" pitchFamily="2" charset="2"/>
              <a:buChar char="Ø"/>
            </a:pPr>
            <a:r>
              <a:rPr lang="en-GB" dirty="0" smtClean="0"/>
              <a:t>Your organisation, </a:t>
            </a:r>
          </a:p>
          <a:p>
            <a:pPr lvl="2">
              <a:buFont typeface="Wingdings" pitchFamily="2" charset="2"/>
              <a:buChar char="Ø"/>
            </a:pPr>
            <a:r>
              <a:rPr lang="en-GB" dirty="0" smtClean="0"/>
              <a:t>Motivation to apply for this hub, </a:t>
            </a:r>
          </a:p>
          <a:p>
            <a:pPr lvl="2">
              <a:buFont typeface="Wingdings" pitchFamily="2" charset="2"/>
              <a:buChar char="Ø"/>
            </a:pPr>
            <a:r>
              <a:rPr lang="en-GB" dirty="0" smtClean="0"/>
              <a:t>Activities that you plan (very general)</a:t>
            </a:r>
          </a:p>
          <a:p>
            <a:pPr lvl="1">
              <a:buFont typeface="Wingdings" pitchFamily="2" charset="2"/>
              <a:buChar char="Ø"/>
            </a:pPr>
            <a:r>
              <a:rPr lang="en-GB" sz="2000" i="1" dirty="0" smtClean="0"/>
              <a:t>The hub team </a:t>
            </a:r>
            <a:r>
              <a:rPr lang="en-GB" sz="2000" dirty="0" smtClean="0"/>
              <a:t>– short presentation of the core team of the hub</a:t>
            </a:r>
            <a:endParaRPr lang="en-GB" sz="2000" dirty="0"/>
          </a:p>
          <a:p>
            <a:r>
              <a:rPr lang="en-GB" sz="2400" b="1" dirty="0" smtClean="0"/>
              <a:t>The S4R Hub background</a:t>
            </a:r>
            <a:r>
              <a:rPr lang="en-GB" sz="2400" dirty="0" smtClean="0"/>
              <a:t> &amp; future online toolkit </a:t>
            </a:r>
          </a:p>
          <a:p>
            <a:r>
              <a:rPr lang="en-GB" sz="2400" b="1" dirty="0" smtClean="0"/>
              <a:t>The S4R Hub plan </a:t>
            </a:r>
            <a:r>
              <a:rPr lang="en-GB" sz="2400" dirty="0" smtClean="0"/>
              <a:t>– ideas on activities that you may include in your proposals</a:t>
            </a:r>
          </a:p>
          <a:p>
            <a:endParaRPr lang="en-GB" sz="2400" dirty="0" smtClean="0"/>
          </a:p>
          <a:p>
            <a:r>
              <a:rPr lang="en-GB" sz="2400" b="1" dirty="0" smtClean="0"/>
              <a:t>Support and contact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hub team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3568" y="1340770"/>
          <a:ext cx="7632848" cy="4752529"/>
        </p:xfrm>
        <a:graphic>
          <a:graphicData uri="http://schemas.openxmlformats.org/drawingml/2006/table">
            <a:tbl>
              <a:tblPr/>
              <a:tblGrid>
                <a:gridCol w="3658721"/>
                <a:gridCol w="3974127"/>
              </a:tblGrid>
              <a:tr h="34411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Hub leader information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691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Name of the institution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Contact person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E5E5E5"/>
                      </a:bgClr>
                    </a:pattFill>
                  </a:tcPr>
                </a:tc>
              </a:tr>
              <a:tr h="297614">
                <a:tc>
                  <a:txBody>
                    <a:bodyPr/>
                    <a:lstStyle/>
                    <a:p>
                      <a:pPr algn="l" fontAlgn="b"/>
                      <a:r>
                        <a:rPr lang="bg-BG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Sofia 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University, Bulgaria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Svetlana 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Dimitrova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11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Core group members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831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Name of the institution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Contact person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88314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1</a:t>
                      </a:r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 CERTH, Greece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Dimitris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Sanopoulos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314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 ETH, </a:t>
                      </a:r>
                      <a:r>
                        <a:rPr lang="en-GB" sz="1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Switserland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en-GB" sz="18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Seraina</a:t>
                      </a:r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GB" sz="1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Munton</a:t>
                      </a:r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-Keller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314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 </a:t>
                      </a:r>
                      <a:r>
                        <a:rPr lang="en-GB" sz="1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OeAD</a:t>
                      </a:r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Austria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Martina </a:t>
                      </a:r>
                      <a:r>
                        <a:rPr lang="en-GB" sz="1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Laffer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314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 UGOT, Sweden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en-GB" sz="18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Ravaka</a:t>
                      </a:r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GB" sz="1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Ramanamisata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314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5</a:t>
                      </a:r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 NAWA, Poland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Anna </a:t>
                      </a:r>
                      <a:r>
                        <a:rPr lang="en-GB" sz="1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Wiśniewska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314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 UEFISCDI, Romania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Elena </a:t>
                      </a:r>
                      <a:r>
                        <a:rPr lang="en-GB" sz="1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Ionescu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314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 SAIA, Slovakia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en-GB" sz="18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Janka</a:t>
                      </a:r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GB" sz="1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Kottulova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314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 LZP, Lithuania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en-GB" sz="18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Darja</a:t>
                      </a:r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GB" sz="1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Aksjonova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314">
                <a:tc>
                  <a:txBody>
                    <a:bodyPr/>
                    <a:lstStyle/>
                    <a:p>
                      <a:pPr algn="l" fontAlgn="b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 </a:t>
                      </a:r>
                      <a:r>
                        <a:rPr lang="en-GB" sz="1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ETAg</a:t>
                      </a:r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Estonia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en-GB" sz="18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Siiri</a:t>
                      </a:r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GB" sz="1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Kolka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314">
                <a:tc>
                  <a:txBody>
                    <a:bodyPr/>
                    <a:lstStyle/>
                    <a:p>
                      <a:pPr algn="l" fontAlgn="b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 SIPAC, </a:t>
                      </a:r>
                      <a:r>
                        <a:rPr lang="en-GB" sz="1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Armeia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en-GB" sz="18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Tigran</a:t>
                      </a:r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ARZUMANYAN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314">
                <a:tc>
                  <a:txBody>
                    <a:bodyPr/>
                    <a:lstStyle/>
                    <a:p>
                      <a:pPr algn="l" fontAlgn="b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 UCA, France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Julie </a:t>
                      </a:r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CARDINAUX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S4R Hub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2000" dirty="0"/>
              <a:t>The S4R Hub activities will interconnect with other hubs and stakeholders in order to reach the </a:t>
            </a:r>
            <a:r>
              <a:rPr lang="en-GB" sz="2000" b="1" dirty="0">
                <a:solidFill>
                  <a:srgbClr val="A51E7D"/>
                </a:solidFill>
              </a:rPr>
              <a:t>synergy in finding jobs and funding within and outside academia</a:t>
            </a:r>
            <a:r>
              <a:rPr lang="en-GB" sz="2000" dirty="0" smtClean="0">
                <a:solidFill>
                  <a:srgbClr val="A51E7D"/>
                </a:solidFill>
              </a:rPr>
              <a:t>.</a:t>
            </a:r>
          </a:p>
          <a:p>
            <a:endParaRPr lang="en-US" sz="2000" dirty="0"/>
          </a:p>
          <a:p>
            <a:pPr lvl="0"/>
            <a:r>
              <a:rPr lang="en-GB" sz="2000" dirty="0"/>
              <a:t>Main impact - better availability and quality of services to enable </a:t>
            </a:r>
            <a:r>
              <a:rPr lang="en-GB" sz="2000" b="1" dirty="0"/>
              <a:t>faster integration of refugee researchers in the labour market </a:t>
            </a:r>
            <a:r>
              <a:rPr lang="en-GB" sz="2000" dirty="0"/>
              <a:t>through the organisational, national and EU programs</a:t>
            </a:r>
            <a:r>
              <a:rPr lang="en-GB" sz="2000" dirty="0" smtClean="0"/>
              <a:t>.</a:t>
            </a:r>
          </a:p>
          <a:p>
            <a:pPr lvl="0"/>
            <a:endParaRPr lang="en-US" sz="2000" dirty="0"/>
          </a:p>
          <a:p>
            <a:pPr lvl="0"/>
            <a:r>
              <a:rPr lang="en-GB" sz="2000" dirty="0"/>
              <a:t>By this the hub will </a:t>
            </a:r>
            <a:r>
              <a:rPr lang="en-GB" sz="2000" b="1" dirty="0"/>
              <a:t>contribute to the European economy</a:t>
            </a:r>
            <a:r>
              <a:rPr lang="en-GB" sz="2000" dirty="0"/>
              <a:t> with integration of displaced researchers and their families</a:t>
            </a:r>
            <a:r>
              <a:rPr lang="en-GB" sz="2000" dirty="0" smtClean="0"/>
              <a:t>.</a:t>
            </a:r>
          </a:p>
          <a:p>
            <a:pPr lvl="0"/>
            <a:endParaRPr lang="en-US" sz="2000" dirty="0"/>
          </a:p>
          <a:p>
            <a:pPr lvl="0"/>
            <a:r>
              <a:rPr lang="en-GB" sz="2000" dirty="0"/>
              <a:t>The hub activities will </a:t>
            </a:r>
            <a:r>
              <a:rPr lang="en-GB" sz="2000" b="1" dirty="0"/>
              <a:t>concentrate specific effort to female </a:t>
            </a:r>
            <a:r>
              <a:rPr lang="en-GB" sz="2000" dirty="0"/>
              <a:t>displaced researchers and their spouses.</a:t>
            </a:r>
            <a:endParaRPr lang="en-US" sz="2000" dirty="0"/>
          </a:p>
          <a:p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S4R Hub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en-GB" sz="2400" b="1" dirty="0" err="1"/>
              <a:t>BRiDGE</a:t>
            </a:r>
            <a:r>
              <a:rPr lang="en-GB" sz="2400" b="1" dirty="0"/>
              <a:t> projects </a:t>
            </a:r>
            <a:r>
              <a:rPr lang="en-GB" sz="2400" dirty="0"/>
              <a:t>catalysed the ways of the partners have collaborated in providing the cross-border services and the follow-up activities for refugee researchers. There was established a </a:t>
            </a:r>
            <a:r>
              <a:rPr lang="en-GB" sz="2400" b="1" dirty="0">
                <a:solidFill>
                  <a:srgbClr val="A51E7D"/>
                </a:solidFill>
              </a:rPr>
              <a:t>well working model of international cooperation </a:t>
            </a:r>
            <a:r>
              <a:rPr lang="en-GB" sz="2400" dirty="0"/>
              <a:t>for solving refugee researchers</a:t>
            </a:r>
            <a:r>
              <a:rPr lang="en-GB" sz="2400"/>
              <a:t>’ </a:t>
            </a:r>
            <a:r>
              <a:rPr lang="en-GB" sz="2400" smtClean="0"/>
              <a:t>cases.</a:t>
            </a:r>
            <a:endParaRPr lang="en-GB" sz="2400" dirty="0" smtClean="0"/>
          </a:p>
          <a:p>
            <a:endParaRPr lang="en-GB" sz="2400" dirty="0" smtClean="0"/>
          </a:p>
          <a:p>
            <a:r>
              <a:rPr lang="en-US" sz="2400" b="1" dirty="0" smtClean="0"/>
              <a:t>Current wave </a:t>
            </a:r>
            <a:r>
              <a:rPr lang="en-US" sz="2400" dirty="0" smtClean="0"/>
              <a:t>of Ukrainian refugee researchers</a:t>
            </a:r>
          </a:p>
          <a:p>
            <a:endParaRPr lang="en-US" sz="2400" dirty="0"/>
          </a:p>
          <a:p>
            <a:r>
              <a:rPr lang="en-US" sz="2400" b="1" dirty="0" smtClean="0"/>
              <a:t>Expertise of the network </a:t>
            </a:r>
            <a:r>
              <a:rPr lang="en-US" sz="2400" dirty="0" smtClean="0"/>
              <a:t>in serving mobile researchers</a:t>
            </a:r>
          </a:p>
          <a:p>
            <a:pPr>
              <a:buNone/>
            </a:pPr>
            <a:r>
              <a:rPr lang="en-US" sz="2400" dirty="0" smtClean="0"/>
              <a:t>*** Specifics of the target group</a:t>
            </a:r>
            <a:endParaRPr lang="en-US" sz="2400" dirty="0"/>
          </a:p>
        </p:txBody>
      </p:sp>
      <p:pic>
        <p:nvPicPr>
          <p:cNvPr id="25602" name="Picture 2" descr="D:\SVETLANA\admin&amp;fin\archive\BRiDGE-3273\implementation\WP5-Dissemination-and-Outreach\BRiDGE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691680" cy="1054657"/>
          </a:xfrm>
          <a:prstGeom prst="rect">
            <a:avLst/>
          </a:prstGeom>
          <a:noFill/>
        </p:spPr>
      </p:pic>
      <p:pic>
        <p:nvPicPr>
          <p:cNvPr id="25603" name="Picture 3" descr="D:\SVETLANA\BRIDGE-2-3316\implementation\WP4-Dissemination and Outreach\BRiDGE II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0"/>
            <a:ext cx="1656184" cy="10351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S4R Hub future online toolkit 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29948" cy="27089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266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780928"/>
            <a:ext cx="5112568" cy="324045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-540568" y="4149080"/>
            <a:ext cx="345638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2B679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about EXTRANET?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26368"/>
          </a:xfrm>
        </p:spPr>
        <p:txBody>
          <a:bodyPr/>
          <a:lstStyle/>
          <a:p>
            <a:r>
              <a:rPr lang="en-GB" sz="2800" b="1" dirty="0" smtClean="0"/>
              <a:t>The S4R Hub plan </a:t>
            </a:r>
            <a:r>
              <a:rPr lang="en-GB" sz="2800" dirty="0" smtClean="0"/>
              <a:t>– ideas on activities that you may include in your proposals</a:t>
            </a:r>
            <a:br>
              <a:rPr lang="en-GB" sz="28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352928" cy="5805264"/>
          </a:xfrm>
        </p:spPr>
        <p:txBody>
          <a:bodyPr/>
          <a:lstStyle/>
          <a:p>
            <a:pPr lvl="0"/>
            <a:r>
              <a:rPr lang="en-GB" sz="2400" b="1" dirty="0">
                <a:solidFill>
                  <a:srgbClr val="A51E7D"/>
                </a:solidFill>
              </a:rPr>
              <a:t>Promote</a:t>
            </a:r>
            <a:r>
              <a:rPr lang="en-GB" sz="2400" dirty="0"/>
              <a:t> the </a:t>
            </a:r>
            <a:r>
              <a:rPr lang="en-GB" sz="2400" dirty="0" smtClean="0"/>
              <a:t>hub and its activities </a:t>
            </a:r>
            <a:r>
              <a:rPr lang="en-GB" sz="2400" dirty="0"/>
              <a:t>as widely as possible</a:t>
            </a:r>
            <a:r>
              <a:rPr lang="en-GB" sz="2400" dirty="0" smtClean="0"/>
              <a:t>,</a:t>
            </a:r>
          </a:p>
          <a:p>
            <a:pPr lvl="0"/>
            <a:r>
              <a:rPr lang="en-GB" sz="2400" dirty="0" smtClean="0"/>
              <a:t>Promote the </a:t>
            </a:r>
            <a:r>
              <a:rPr lang="en-GB" sz="2400" b="1" dirty="0" smtClean="0">
                <a:solidFill>
                  <a:srgbClr val="A51E7D"/>
                </a:solidFill>
              </a:rPr>
              <a:t>paid Internship program </a:t>
            </a:r>
            <a:r>
              <a:rPr lang="en-GB" sz="2400" dirty="0" smtClean="0"/>
              <a:t>for refugee researchers (starts Jan 2024)</a:t>
            </a:r>
            <a:endParaRPr lang="en-US" sz="2400" dirty="0"/>
          </a:p>
          <a:p>
            <a:pPr lvl="0"/>
            <a:r>
              <a:rPr lang="en-GB" sz="2400" dirty="0"/>
              <a:t>Ensure </a:t>
            </a:r>
            <a:r>
              <a:rPr lang="en-GB" sz="2400" b="1" dirty="0">
                <a:solidFill>
                  <a:srgbClr val="A51E7D"/>
                </a:solidFill>
              </a:rPr>
              <a:t>participation of as many as possible refugee </a:t>
            </a:r>
            <a:r>
              <a:rPr lang="en-GB" sz="2400" dirty="0"/>
              <a:t>researchers in the relevant network activities,</a:t>
            </a:r>
            <a:endParaRPr lang="en-US" sz="2400" dirty="0"/>
          </a:p>
          <a:p>
            <a:pPr lvl="0"/>
            <a:r>
              <a:rPr lang="en-GB" sz="2400" b="1" dirty="0">
                <a:solidFill>
                  <a:srgbClr val="A51E7D"/>
                </a:solidFill>
              </a:rPr>
              <a:t>Collect several testimonials </a:t>
            </a:r>
            <a:r>
              <a:rPr lang="en-GB" sz="2400" dirty="0"/>
              <a:t>of solving cases through the hub service,</a:t>
            </a:r>
            <a:endParaRPr lang="en-US" sz="2400" dirty="0"/>
          </a:p>
          <a:p>
            <a:pPr lvl="0"/>
            <a:r>
              <a:rPr lang="en-GB" sz="2400" dirty="0"/>
              <a:t>Describe </a:t>
            </a:r>
            <a:r>
              <a:rPr lang="en-GB" sz="2400" b="1" dirty="0">
                <a:solidFill>
                  <a:srgbClr val="A51E7D"/>
                </a:solidFill>
              </a:rPr>
              <a:t>the good practice examples </a:t>
            </a:r>
            <a:r>
              <a:rPr lang="en-GB" sz="2400" dirty="0"/>
              <a:t>to be used for training the staff,</a:t>
            </a:r>
            <a:endParaRPr lang="en-US" sz="2400" dirty="0"/>
          </a:p>
          <a:p>
            <a:pPr lvl="0"/>
            <a:r>
              <a:rPr lang="en-GB" sz="2400" dirty="0"/>
              <a:t>Offering at </a:t>
            </a:r>
            <a:r>
              <a:rPr lang="en-GB" sz="2400" b="1" dirty="0">
                <a:solidFill>
                  <a:srgbClr val="A51E7D"/>
                </a:solidFill>
              </a:rPr>
              <a:t>least 1 group study visit </a:t>
            </a:r>
            <a:r>
              <a:rPr lang="en-GB" sz="2400" dirty="0"/>
              <a:t>for EURAXESS members.</a:t>
            </a:r>
            <a:endParaRPr lang="en-US" sz="2400" dirty="0"/>
          </a:p>
          <a:p>
            <a:pPr lvl="0"/>
            <a:r>
              <a:rPr lang="en-GB" sz="2400" b="1" dirty="0">
                <a:solidFill>
                  <a:srgbClr val="A51E7D"/>
                </a:solidFill>
              </a:rPr>
              <a:t>Train </a:t>
            </a:r>
            <a:r>
              <a:rPr lang="en-GB" sz="2400" b="1" dirty="0"/>
              <a:t>as many as possible </a:t>
            </a:r>
            <a:r>
              <a:rPr lang="en-GB" sz="2400" b="1" dirty="0">
                <a:solidFill>
                  <a:srgbClr val="A51E7D"/>
                </a:solidFill>
              </a:rPr>
              <a:t>refugee researchers</a:t>
            </a:r>
            <a:r>
              <a:rPr lang="en-GB" sz="2400" dirty="0">
                <a:solidFill>
                  <a:srgbClr val="A51E7D"/>
                </a:solidFill>
              </a:rPr>
              <a:t> </a:t>
            </a:r>
            <a:r>
              <a:rPr lang="en-GB" sz="2400" dirty="0"/>
              <a:t>on how best to use the network tools, materials and services in order to integrate themselves in the labour market</a:t>
            </a:r>
            <a:r>
              <a:rPr lang="en-GB" sz="2400" dirty="0" smtClean="0"/>
              <a:t>,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en-GB" sz="2400" b="1" dirty="0" smtClean="0"/>
              <a:t>The S4R Hub plan </a:t>
            </a:r>
            <a:r>
              <a:rPr lang="en-GB" sz="2400" dirty="0" smtClean="0"/>
              <a:t>– ideas on activities that you may include in your proposals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z="2400" b="1" dirty="0" smtClean="0">
                <a:solidFill>
                  <a:srgbClr val="A51E7D"/>
                </a:solidFill>
              </a:rPr>
              <a:t>Inform and discuss with organisations</a:t>
            </a:r>
            <a:r>
              <a:rPr lang="en-GB" sz="2400" dirty="0" smtClean="0">
                <a:solidFill>
                  <a:srgbClr val="A51E7D"/>
                </a:solidFill>
              </a:rPr>
              <a:t> </a:t>
            </a:r>
            <a:r>
              <a:rPr lang="en-GB" sz="2400" dirty="0" smtClean="0"/>
              <a:t>how to arrange hosting of a refugee researcher through the network service and integrate him/her in the organisational culture,</a:t>
            </a:r>
            <a:endParaRPr lang="en-US" sz="2400" dirty="0" smtClean="0"/>
          </a:p>
          <a:p>
            <a:pPr lvl="0"/>
            <a:r>
              <a:rPr lang="en-GB" sz="2400" b="1" dirty="0" smtClean="0">
                <a:solidFill>
                  <a:srgbClr val="A51E7D"/>
                </a:solidFill>
              </a:rPr>
              <a:t>Establish new type of service</a:t>
            </a:r>
            <a:r>
              <a:rPr lang="en-GB" sz="2400" dirty="0" smtClean="0"/>
              <a:t>/ for the refugee researchers on hub level – </a:t>
            </a:r>
            <a:r>
              <a:rPr lang="en-GB" sz="2400" dirty="0" smtClean="0">
                <a:solidFill>
                  <a:srgbClr val="A51E7D"/>
                </a:solidFill>
              </a:rPr>
              <a:t>psychological support, socialising support, etc</a:t>
            </a:r>
            <a:r>
              <a:rPr lang="en-GB" sz="2400" dirty="0" smtClean="0"/>
              <a:t>.</a:t>
            </a:r>
            <a:endParaRPr lang="en-US" sz="2400" dirty="0" smtClean="0"/>
          </a:p>
          <a:p>
            <a:pPr lvl="0"/>
            <a:r>
              <a:rPr lang="en-GB" sz="2400" b="1" dirty="0" smtClean="0">
                <a:solidFill>
                  <a:srgbClr val="A51E7D"/>
                </a:solidFill>
              </a:rPr>
              <a:t>Establish stable connections</a:t>
            </a:r>
            <a:r>
              <a:rPr lang="en-GB" sz="2400" dirty="0" smtClean="0">
                <a:solidFill>
                  <a:srgbClr val="A51E7D"/>
                </a:solidFill>
              </a:rPr>
              <a:t> </a:t>
            </a:r>
            <a:r>
              <a:rPr lang="en-GB" sz="2400" dirty="0" smtClean="0"/>
              <a:t>with the refugee formal and informal groups and organisations,</a:t>
            </a:r>
            <a:endParaRPr lang="en-US" sz="2400" dirty="0" smtClean="0"/>
          </a:p>
          <a:p>
            <a:pPr lvl="0"/>
            <a:r>
              <a:rPr lang="en-GB" sz="2400" dirty="0" smtClean="0"/>
              <a:t>Continue </a:t>
            </a:r>
            <a:r>
              <a:rPr lang="en-GB" sz="2400" b="1" dirty="0" smtClean="0">
                <a:solidFill>
                  <a:srgbClr val="A51E7D"/>
                </a:solidFill>
              </a:rPr>
              <a:t>stable cooperation with organisations</a:t>
            </a:r>
            <a:r>
              <a:rPr lang="en-GB" sz="2400" dirty="0" smtClean="0">
                <a:solidFill>
                  <a:srgbClr val="A51E7D"/>
                </a:solidFill>
              </a:rPr>
              <a:t> </a:t>
            </a:r>
            <a:r>
              <a:rPr lang="en-GB" sz="2400" dirty="0" smtClean="0"/>
              <a:t>working with refugee researchers – SAR Europe, Science for Ukraine, NGOs, etc.</a:t>
            </a:r>
            <a:endParaRPr lang="en-US" sz="2400" dirty="0" smtClean="0"/>
          </a:p>
          <a:p>
            <a:r>
              <a:rPr lang="en-GB" sz="2400" dirty="0" smtClean="0"/>
              <a:t>Arrange a </a:t>
            </a:r>
            <a:r>
              <a:rPr lang="en-GB" sz="2400" b="1" dirty="0" smtClean="0">
                <a:solidFill>
                  <a:srgbClr val="A51E7D"/>
                </a:solidFill>
              </a:rPr>
              <a:t>policy discussion</a:t>
            </a:r>
            <a:r>
              <a:rPr lang="en-GB" sz="2400" dirty="0" smtClean="0">
                <a:solidFill>
                  <a:srgbClr val="A51E7D"/>
                </a:solidFill>
              </a:rPr>
              <a:t> </a:t>
            </a:r>
            <a:r>
              <a:rPr lang="en-GB" sz="2400" dirty="0" smtClean="0"/>
              <a:t>with recommendations</a:t>
            </a:r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THANK YOU!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8229600" cy="4525963"/>
          </a:xfrm>
        </p:spPr>
        <p:txBody>
          <a:bodyPr/>
          <a:lstStyle/>
          <a:p>
            <a:r>
              <a:rPr lang="en-US" sz="2800" b="1" dirty="0" smtClean="0"/>
              <a:t>Supporting </a:t>
            </a:r>
            <a:r>
              <a:rPr lang="en-US" sz="2800" b="1" dirty="0" smtClean="0"/>
              <a:t>your application</a:t>
            </a:r>
            <a:endParaRPr lang="en-US" sz="2800" b="1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Call page on ERA Talent Coordinator APRE website </a:t>
            </a:r>
            <a:r>
              <a:rPr lang="en-US" sz="2400" dirty="0" smtClean="0">
                <a:hlinkClick r:id="rId2"/>
              </a:rPr>
              <a:t>https://www.euraxess.it/italy/news/era-talent-call-multiplying-impact-euraxess-hubs</a:t>
            </a:r>
            <a:r>
              <a:rPr lang="en-US" sz="2400" dirty="0" smtClean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Guide for Applicants, templates, application form, budget, etc.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Technical support for application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hlinkClick r:id="rId3"/>
              </a:rPr>
              <a:t>https://www.youtube.com/watch?v=8jxFYgH7xwM</a:t>
            </a: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hlinkClick r:id="rId4"/>
              </a:rPr>
              <a:t>https://www.euraxess.hu/hungary/events/info-session-era-talent-call-multiplying-impact-euraxess-hubs</a:t>
            </a:r>
            <a:r>
              <a:rPr lang="en-US" sz="2400" dirty="0" smtClean="0"/>
              <a:t> </a:t>
            </a:r>
          </a:p>
          <a:p>
            <a:r>
              <a:rPr lang="en-US" sz="2400" b="1" dirty="0" smtClean="0"/>
              <a:t>You can contact us at any time for advice and discussing your plans</a:t>
            </a:r>
            <a:r>
              <a:rPr lang="en-US" sz="2400" dirty="0" smtClean="0"/>
              <a:t> – </a:t>
            </a:r>
            <a:r>
              <a:rPr lang="en-US" sz="2400" dirty="0" smtClean="0">
                <a:hlinkClick r:id="rId5"/>
              </a:rPr>
              <a:t>svetlana@fmi.uni-sofia.bg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URAXESS Master">
  <a:themeElements>
    <a:clrScheme name="EURAXESS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URAXESS Master">
      <a:majorFont>
        <a:latin typeface="Arial"/>
        <a:ea typeface="ＭＳ Ｐゴシック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URAXESS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AXESS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AXESS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AXESS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AXESS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AXESS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AXESS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AXESS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AXESS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AXESS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AXESS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AXESS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EURAXESS</Template>
  <TotalTime>118</TotalTime>
  <Words>669</Words>
  <Application>Microsoft Office PowerPoint</Application>
  <PresentationFormat>On-screen Show (4:3)</PresentationFormat>
  <Paragraphs>87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EURAXESS Master</vt:lpstr>
      <vt:lpstr>EURAXESS Science4Refugees Hub Information Session</vt:lpstr>
      <vt:lpstr>What to expect from this session?</vt:lpstr>
      <vt:lpstr>The hub team </vt:lpstr>
      <vt:lpstr>The S4R Hub</vt:lpstr>
      <vt:lpstr>The S4R Hub background</vt:lpstr>
      <vt:lpstr>S4R Hub future online toolkit </vt:lpstr>
      <vt:lpstr>The S4R Hub plan – ideas on activities that you may include in your proposals </vt:lpstr>
      <vt:lpstr>The S4R Hub plan – ideas on activities that you may include in your proposals</vt:lpstr>
      <vt:lpstr>THANK YOU!</vt:lpstr>
    </vt:vector>
  </TitlesOfParts>
  <Company>WPP Group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your presentation</dc:title>
  <dc:creator>von Bethlenfalvy</dc:creator>
  <cp:lastModifiedBy>Svetlana Dimitrova</cp:lastModifiedBy>
  <cp:revision>17</cp:revision>
  <dcterms:created xsi:type="dcterms:W3CDTF">2009-01-13T16:39:46Z</dcterms:created>
  <dcterms:modified xsi:type="dcterms:W3CDTF">2023-12-08T07:20:06Z</dcterms:modified>
</cp:coreProperties>
</file>