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4" r:id="rId6"/>
    <p:sldId id="265" r:id="rId7"/>
    <p:sldId id="267"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37A85-5960-A895-CB67-58669927FE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10B7FB-7261-6934-9088-942FD8A45F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FFFF74-61CA-1AB9-6405-73040A026AAA}"/>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14FAC9B2-121F-2B5D-BF6A-491551542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06BEA-5A71-71C6-E671-56798DA5F38C}"/>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188937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F0F32-4400-0E3A-42C8-2E538BEAC8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B88F65-4DCE-0132-342A-B1DECC6205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70649-56AB-34BE-11CD-2740DD06F765}"/>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6FF287F3-85E4-1F05-0E09-F05E0DAE63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A93A5-C571-C9BE-05AA-517B3B120702}"/>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32778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CCAFAD-BE01-79C6-9153-82311F24B1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1A8047-A071-C052-8DF0-B0B6EB52F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5A3AC9-CD1E-C2AC-762E-F41112963E1A}"/>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CC98BF46-26EA-5CC6-C69E-AA27E70F7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7E294-4C8F-5DD2-D81D-92E29C7A9A0C}"/>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131195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571E-8BFB-9E81-856A-0DAC4EA286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CA526-4C4A-896B-28F8-B5F70803A4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03680-3B8E-BAF4-5734-FFDFF0709C87}"/>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A9F70A37-185C-42B2-C57F-9944E6ED65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3BE71-4B96-C1F0-451D-EF230F32B9B9}"/>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221123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FDFC-4B2E-069E-5E6B-9BA6CD434F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A27FE7-7981-17A7-A8BA-38A1EA9F9B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E92C37-2A24-2948-2119-A60983BF600B}"/>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B244479D-A98D-389A-0B1A-6B37F7BBDA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685E0-E2F9-2173-8CD2-6F1B59F849E8}"/>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214903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A0F81-4C0C-88BE-0CB9-4AD1D37923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666233-2B3D-EB3E-94B5-50056E29DA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7028E8-3A61-967F-2434-C966F5F878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17D610-BBC5-08F1-6FBB-85BBDB7B3447}"/>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6" name="Footer Placeholder 5">
            <a:extLst>
              <a:ext uri="{FF2B5EF4-FFF2-40B4-BE49-F238E27FC236}">
                <a16:creationId xmlns:a16="http://schemas.microsoft.com/office/drawing/2014/main" id="{2BF95E7E-C56C-A5E2-D951-24A85AA773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3010BF-7BE2-3884-002C-259EAB5C765A}"/>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1157872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19EE0-5057-1F16-DB82-7412C71993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7803B3-521B-AA9B-9CE1-E106E020CD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CDDE8-E6D3-15E4-C4FD-069144B2D1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31E619-FB5B-5BBE-3E74-555FB6F587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25D985-7A5A-79F0-A21E-38C0BD1C57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998216-5D22-D9B1-1BCC-4161256F1B59}"/>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8" name="Footer Placeholder 7">
            <a:extLst>
              <a:ext uri="{FF2B5EF4-FFF2-40B4-BE49-F238E27FC236}">
                <a16:creationId xmlns:a16="http://schemas.microsoft.com/office/drawing/2014/main" id="{A927006F-1AE5-18EB-D5ED-64944BF696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EC6864-1C4B-8F23-231B-287344043DE0}"/>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22055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EEDC-4918-6D30-7C23-5822C4E788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5FCEED-D492-8ADF-25E0-2612141DE9E2}"/>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4" name="Footer Placeholder 3">
            <a:extLst>
              <a:ext uri="{FF2B5EF4-FFF2-40B4-BE49-F238E27FC236}">
                <a16:creationId xmlns:a16="http://schemas.microsoft.com/office/drawing/2014/main" id="{0DC76B55-50C9-CE91-D031-1109A5D843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B7E58A-E17A-06FD-8B26-7F23BC922039}"/>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6353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10661D-78D4-4D1D-CE6F-8877F55E2A88}"/>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3" name="Footer Placeholder 2">
            <a:extLst>
              <a:ext uri="{FF2B5EF4-FFF2-40B4-BE49-F238E27FC236}">
                <a16:creationId xmlns:a16="http://schemas.microsoft.com/office/drawing/2014/main" id="{FD417A3A-34F7-1FFE-21B3-EBAE0B49D4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91527C-1CCC-F5B5-53DB-124BC24DD37F}"/>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107001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D4EB2-F750-5984-3820-379F5CEB27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D9DB2D-C8B1-F819-3A62-1B0270EA60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90197-ABFA-55ED-C2AC-FCD830631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206139-4452-391D-8BEE-8F980CCB4734}"/>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6" name="Footer Placeholder 5">
            <a:extLst>
              <a:ext uri="{FF2B5EF4-FFF2-40B4-BE49-F238E27FC236}">
                <a16:creationId xmlns:a16="http://schemas.microsoft.com/office/drawing/2014/main" id="{DAC20D7F-59FA-F3D2-FCE7-B3F8377BD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0CF472-0E73-FB9D-0A7D-0F93BF97436B}"/>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725838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55594-2E07-6009-2BE1-9817EDF659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FA12F3-5C67-C0EB-CA83-9141CE4751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B23741-1DA0-EC78-2AE8-AFF85EFAA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F7EDC-0720-8599-5BE7-8A22C711429D}"/>
              </a:ext>
            </a:extLst>
          </p:cNvPr>
          <p:cNvSpPr>
            <a:spLocks noGrp="1"/>
          </p:cNvSpPr>
          <p:nvPr>
            <p:ph type="dt" sz="half" idx="10"/>
          </p:nvPr>
        </p:nvSpPr>
        <p:spPr/>
        <p:txBody>
          <a:bodyPr/>
          <a:lstStyle/>
          <a:p>
            <a:fld id="{71800720-8FC6-4631-BB47-22C2AFF05668}" type="datetimeFigureOut">
              <a:rPr lang="en-US" smtClean="0"/>
              <a:t>12/5/2023</a:t>
            </a:fld>
            <a:endParaRPr lang="en-US"/>
          </a:p>
        </p:txBody>
      </p:sp>
      <p:sp>
        <p:nvSpPr>
          <p:cNvPr id="6" name="Footer Placeholder 5">
            <a:extLst>
              <a:ext uri="{FF2B5EF4-FFF2-40B4-BE49-F238E27FC236}">
                <a16:creationId xmlns:a16="http://schemas.microsoft.com/office/drawing/2014/main" id="{7C47A242-0EC4-271F-DDA4-5267546CD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95983-83B1-1D01-0F5A-EE3275C62D65}"/>
              </a:ext>
            </a:extLst>
          </p:cNvPr>
          <p:cNvSpPr>
            <a:spLocks noGrp="1"/>
          </p:cNvSpPr>
          <p:nvPr>
            <p:ph type="sldNum" sz="quarter" idx="12"/>
          </p:nvPr>
        </p:nvSpPr>
        <p:spPr/>
        <p:txBody>
          <a:bodyPr/>
          <a:lstStyle/>
          <a:p>
            <a:fld id="{698CF5D2-819D-4B1F-B545-0879923DE77E}" type="slidenum">
              <a:rPr lang="en-US" smtClean="0"/>
              <a:t>‹#›</a:t>
            </a:fld>
            <a:endParaRPr lang="en-US"/>
          </a:p>
        </p:txBody>
      </p:sp>
    </p:spTree>
    <p:extLst>
      <p:ext uri="{BB962C8B-B14F-4D97-AF65-F5344CB8AC3E}">
        <p14:creationId xmlns:p14="http://schemas.microsoft.com/office/powerpoint/2010/main" val="125803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8F76D9-B002-EB0E-935D-12AEF84C2E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FF8A6-5EA1-5B66-E76A-C85F153CCA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58852-1ED5-ED6D-F90B-9FE27EDB6A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00720-8FC6-4631-BB47-22C2AFF05668}" type="datetimeFigureOut">
              <a:rPr lang="en-US" smtClean="0"/>
              <a:t>12/5/2023</a:t>
            </a:fld>
            <a:endParaRPr lang="en-US"/>
          </a:p>
        </p:txBody>
      </p:sp>
      <p:sp>
        <p:nvSpPr>
          <p:cNvPr id="5" name="Footer Placeholder 4">
            <a:extLst>
              <a:ext uri="{FF2B5EF4-FFF2-40B4-BE49-F238E27FC236}">
                <a16:creationId xmlns:a16="http://schemas.microsoft.com/office/drawing/2014/main" id="{D0DD1854-062E-0319-8705-5149CBC0F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ADB47D-4425-6BFB-020D-A3D79C8BC1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CF5D2-819D-4B1F-B545-0879923DE77E}" type="slidenum">
              <a:rPr lang="en-US" smtClean="0"/>
              <a:t>‹#›</a:t>
            </a:fld>
            <a:endParaRPr lang="en-US"/>
          </a:p>
        </p:txBody>
      </p:sp>
    </p:spTree>
    <p:extLst>
      <p:ext uri="{BB962C8B-B14F-4D97-AF65-F5344CB8AC3E}">
        <p14:creationId xmlns:p14="http://schemas.microsoft.com/office/powerpoint/2010/main" val="1246839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ilan.zdravkovic@g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B95D5A7-DBED-EDC7-6ADF-D5BFFB3B746E}"/>
              </a:ext>
            </a:extLst>
          </p:cNvPr>
          <p:cNvSpPr>
            <a:spLocks noGrp="1"/>
          </p:cNvSpPr>
          <p:nvPr>
            <p:ph type="ctrTitle"/>
          </p:nvPr>
        </p:nvSpPr>
        <p:spPr>
          <a:xfrm>
            <a:off x="5354955" y="552182"/>
            <a:ext cx="5998840" cy="3343135"/>
          </a:xfrm>
          <a:noFill/>
        </p:spPr>
        <p:txBody>
          <a:bodyPr>
            <a:normAutofit/>
          </a:bodyPr>
          <a:lstStyle/>
          <a:p>
            <a:pPr algn="r"/>
            <a:r>
              <a:rPr lang="en-US" sz="4800" b="1" dirty="0"/>
              <a:t>EURAXESS Startup Hub</a:t>
            </a:r>
            <a:br>
              <a:rPr lang="en-US" sz="4800" b="1" dirty="0"/>
            </a:br>
            <a:r>
              <a:rPr lang="en-US" sz="4800" dirty="0"/>
              <a:t>Financial support to third parties (FSTP) call</a:t>
            </a:r>
          </a:p>
        </p:txBody>
      </p:sp>
      <p:sp>
        <p:nvSpPr>
          <p:cNvPr id="3" name="Subtitle 2">
            <a:extLst>
              <a:ext uri="{FF2B5EF4-FFF2-40B4-BE49-F238E27FC236}">
                <a16:creationId xmlns:a16="http://schemas.microsoft.com/office/drawing/2014/main" id="{752DF75A-E141-DA04-446A-D7BA9785B26F}"/>
              </a:ext>
            </a:extLst>
          </p:cNvPr>
          <p:cNvSpPr>
            <a:spLocks noGrp="1"/>
          </p:cNvSpPr>
          <p:nvPr>
            <p:ph type="subTitle" idx="1"/>
          </p:nvPr>
        </p:nvSpPr>
        <p:spPr>
          <a:xfrm>
            <a:off x="5354955" y="4067032"/>
            <a:ext cx="5998840" cy="2067068"/>
          </a:xfrm>
          <a:noFill/>
        </p:spPr>
        <p:txBody>
          <a:bodyPr>
            <a:normAutofit/>
          </a:bodyPr>
          <a:lstStyle/>
          <a:p>
            <a:pPr algn="r"/>
            <a:r>
              <a:rPr lang="en-US" dirty="0"/>
              <a:t>Milan </a:t>
            </a:r>
            <a:r>
              <a:rPr lang="en-US" dirty="0" err="1"/>
              <a:t>Zdravkovi</a:t>
            </a:r>
            <a:r>
              <a:rPr lang="sr-Latn-RS" dirty="0"/>
              <a:t>ć</a:t>
            </a:r>
            <a:endParaRPr lang="en-US"/>
          </a:p>
        </p:txBody>
      </p:sp>
      <p:pic>
        <p:nvPicPr>
          <p:cNvPr id="4" name="Picture 3" descr="A picture containing logo&#10;&#10;Description automatically generated">
            <a:extLst>
              <a:ext uri="{FF2B5EF4-FFF2-40B4-BE49-F238E27FC236}">
                <a16:creationId xmlns:a16="http://schemas.microsoft.com/office/drawing/2014/main" id="{D4AE7591-9869-2590-F348-1E0E519D190F}"/>
              </a:ext>
            </a:extLst>
          </p:cNvPr>
          <p:cNvPicPr>
            <a:picLocks noChangeAspect="1"/>
          </p:cNvPicPr>
          <p:nvPr/>
        </p:nvPicPr>
        <p:blipFill rotWithShape="1">
          <a:blip r:embed="rId2">
            <a:extLst>
              <a:ext uri="{28A0092B-C50C-407E-A947-70E740481C1C}">
                <a14:useLocalDpi xmlns:a14="http://schemas.microsoft.com/office/drawing/2010/main" val="0"/>
              </a:ext>
            </a:extLst>
          </a:blip>
          <a:srcRect l="172" r="7670"/>
          <a:stretch/>
        </p:blipFill>
        <p:spPr>
          <a:xfrm>
            <a:off x="20" y="10"/>
            <a:ext cx="4992985" cy="6857990"/>
          </a:xfrm>
          <a:prstGeom prst="rect">
            <a:avLst/>
          </a:prstGeom>
        </p:spPr>
      </p:pic>
    </p:spTree>
    <p:extLst>
      <p:ext uri="{BB962C8B-B14F-4D97-AF65-F5344CB8AC3E}">
        <p14:creationId xmlns:p14="http://schemas.microsoft.com/office/powerpoint/2010/main" val="3697928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D4D6EF1-2E3E-78CB-C96B-5B0D6D95CDD7}"/>
              </a:ext>
            </a:extLst>
          </p:cNvPr>
          <p:cNvSpPr>
            <a:spLocks noGrp="1"/>
          </p:cNvSpPr>
          <p:nvPr>
            <p:ph type="title"/>
          </p:nvPr>
        </p:nvSpPr>
        <p:spPr>
          <a:xfrm>
            <a:off x="838200" y="713312"/>
            <a:ext cx="4038600" cy="5431376"/>
          </a:xfrm>
        </p:spPr>
        <p:txBody>
          <a:bodyPr>
            <a:normAutofit/>
          </a:bodyPr>
          <a:lstStyle/>
          <a:p>
            <a:r>
              <a:rPr lang="sr-Latn-RS" b="1" dirty="0"/>
              <a:t>What is a EURAXESS </a:t>
            </a:r>
            <a:r>
              <a:rPr lang="sr-Latn-RS" b="1" dirty="0" err="1"/>
              <a:t>hub</a:t>
            </a:r>
            <a:r>
              <a:rPr lang="sr-Latn-RS" b="1" dirty="0"/>
              <a:t>?</a:t>
            </a:r>
            <a:endParaRPr lang="en-US" b="1" dirty="0"/>
          </a:p>
        </p:txBody>
      </p:sp>
      <p:sp>
        <p:nvSpPr>
          <p:cNvPr id="3" name="Content Placeholder 2">
            <a:extLst>
              <a:ext uri="{FF2B5EF4-FFF2-40B4-BE49-F238E27FC236}">
                <a16:creationId xmlns:a16="http://schemas.microsoft.com/office/drawing/2014/main" id="{43DDCD4A-216D-1F27-827E-7D33F513A2F5}"/>
              </a:ext>
            </a:extLst>
          </p:cNvPr>
          <p:cNvSpPr>
            <a:spLocks noGrp="1"/>
          </p:cNvSpPr>
          <p:nvPr>
            <p:ph idx="1"/>
          </p:nvPr>
        </p:nvSpPr>
        <p:spPr>
          <a:xfrm>
            <a:off x="6095999" y="713313"/>
            <a:ext cx="5257801" cy="5431376"/>
          </a:xfrm>
        </p:spPr>
        <p:txBody>
          <a:bodyPr anchor="ctr">
            <a:normAutofit/>
          </a:bodyPr>
          <a:lstStyle/>
          <a:p>
            <a:r>
              <a:rPr lang="sr-Latn-RS" sz="2000"/>
              <a:t>Network of EURAXESS members experienced or committed to working in one of the following thematic areas..</a:t>
            </a:r>
          </a:p>
          <a:p>
            <a:pPr lvl="1"/>
            <a:r>
              <a:rPr lang="sr-Latn-RS" sz="2000"/>
              <a:t>Socio-cultural integration of researchers and their families</a:t>
            </a:r>
            <a:endParaRPr lang="en-US" sz="2000"/>
          </a:p>
          <a:p>
            <a:pPr lvl="1"/>
            <a:r>
              <a:rPr lang="sr-Latn-RS" sz="2000"/>
              <a:t>Talent management</a:t>
            </a:r>
          </a:p>
          <a:p>
            <a:pPr lvl="1"/>
            <a:r>
              <a:rPr lang="sr-Latn-RS" sz="2000"/>
              <a:t>Careers beyond academia</a:t>
            </a:r>
          </a:p>
          <a:p>
            <a:pPr lvl="1"/>
            <a:r>
              <a:rPr lang="sr-Latn-RS" sz="2000"/>
              <a:t>Scientific startup entrepreneurship</a:t>
            </a:r>
          </a:p>
          <a:p>
            <a:pPr lvl="1"/>
            <a:r>
              <a:rPr lang="sr-Latn-RS" sz="2000"/>
              <a:t>Assisting researchers among refugees</a:t>
            </a:r>
          </a:p>
          <a:p>
            <a:r>
              <a:rPr lang="sr-Latn-RS" sz="2000"/>
              <a:t>.. while also engaging external stakeholders, with knowledge, experience and skills, relevant to the selected thematic area,..</a:t>
            </a:r>
          </a:p>
          <a:p>
            <a:r>
              <a:rPr lang="sr-Latn-RS" sz="2000"/>
              <a:t>.. implementing local and collaborative (cross-organizational) initiatives, contributing to improving the state of play in the selected thematic area.</a:t>
            </a:r>
          </a:p>
        </p:txBody>
      </p:sp>
    </p:spTree>
    <p:extLst>
      <p:ext uri="{BB962C8B-B14F-4D97-AF65-F5344CB8AC3E}">
        <p14:creationId xmlns:p14="http://schemas.microsoft.com/office/powerpoint/2010/main" val="1948455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E3CDD-52A0-5282-40F0-2328DAD71F69}"/>
              </a:ext>
            </a:extLst>
          </p:cNvPr>
          <p:cNvSpPr>
            <a:spLocks noGrp="1"/>
          </p:cNvSpPr>
          <p:nvPr>
            <p:ph type="title"/>
          </p:nvPr>
        </p:nvSpPr>
        <p:spPr/>
        <p:txBody>
          <a:bodyPr/>
          <a:lstStyle/>
          <a:p>
            <a:r>
              <a:rPr lang="sr-Latn-RS" b="1" dirty="0"/>
              <a:t>EURAXESS </a:t>
            </a:r>
            <a:r>
              <a:rPr lang="sr-Latn-RS" b="1" dirty="0" err="1"/>
              <a:t>Startup</a:t>
            </a:r>
            <a:r>
              <a:rPr lang="sr-Latn-RS" b="1" dirty="0"/>
              <a:t> </a:t>
            </a:r>
            <a:r>
              <a:rPr lang="sr-Latn-RS" b="1" dirty="0" err="1"/>
              <a:t>Hub</a:t>
            </a:r>
            <a:endParaRPr lang="en-US" b="1" dirty="0"/>
          </a:p>
        </p:txBody>
      </p:sp>
      <p:sp>
        <p:nvSpPr>
          <p:cNvPr id="3" name="Content Placeholder 2">
            <a:extLst>
              <a:ext uri="{FF2B5EF4-FFF2-40B4-BE49-F238E27FC236}">
                <a16:creationId xmlns:a16="http://schemas.microsoft.com/office/drawing/2014/main" id="{8EA0AE5F-A872-19AB-FA9B-D7C9742959BB}"/>
              </a:ext>
            </a:extLst>
          </p:cNvPr>
          <p:cNvSpPr>
            <a:spLocks noGrp="1"/>
          </p:cNvSpPr>
          <p:nvPr>
            <p:ph idx="1"/>
          </p:nvPr>
        </p:nvSpPr>
        <p:spPr>
          <a:xfrm>
            <a:off x="838200" y="1825625"/>
            <a:ext cx="6288464" cy="4351338"/>
          </a:xfrm>
        </p:spPr>
        <p:txBody>
          <a:bodyPr>
            <a:normAutofit/>
          </a:bodyPr>
          <a:lstStyle/>
          <a:p>
            <a:r>
              <a:rPr lang="sr-Latn-RS" sz="3200" dirty="0" err="1"/>
              <a:t>Established</a:t>
            </a:r>
            <a:r>
              <a:rPr lang="sr-Latn-RS" sz="3200" dirty="0"/>
              <a:t> as a pilot in 2022, 7 EURAXESS BHO </a:t>
            </a:r>
            <a:r>
              <a:rPr lang="sr-Latn-RS" sz="3200" dirty="0" err="1"/>
              <a:t>organizations</a:t>
            </a:r>
            <a:r>
              <a:rPr lang="sr-Latn-RS" sz="3200" dirty="0"/>
              <a:t> (IL, EE, CY, LU, RS, BA, ME)</a:t>
            </a:r>
          </a:p>
          <a:p>
            <a:r>
              <a:rPr lang="sr-Latn-RS" sz="3200" dirty="0"/>
              <a:t>Pilot </a:t>
            </a:r>
            <a:r>
              <a:rPr lang="sr-Latn-RS" sz="3200" dirty="0" err="1"/>
              <a:t>activities</a:t>
            </a:r>
            <a:endParaRPr lang="sr-Latn-RS" sz="3200" dirty="0"/>
          </a:p>
          <a:p>
            <a:pPr lvl="1"/>
            <a:r>
              <a:rPr lang="sr-Latn-RS" sz="2800" dirty="0"/>
              <a:t>EURAXESS </a:t>
            </a:r>
            <a:r>
              <a:rPr lang="sr-Latn-RS" sz="2800" dirty="0" err="1"/>
              <a:t>Startup</a:t>
            </a:r>
            <a:r>
              <a:rPr lang="sr-Latn-RS" sz="2800" dirty="0"/>
              <a:t> </a:t>
            </a:r>
            <a:r>
              <a:rPr lang="sr-Latn-RS" sz="2800" dirty="0" err="1"/>
              <a:t>Tour</a:t>
            </a:r>
            <a:endParaRPr lang="sr-Latn-RS" sz="2800" dirty="0"/>
          </a:p>
          <a:p>
            <a:pPr lvl="1"/>
            <a:r>
              <a:rPr lang="sr-Latn-RS" sz="2800" dirty="0" err="1"/>
              <a:t>Two</a:t>
            </a:r>
            <a:r>
              <a:rPr lang="sr-Latn-RS" sz="2800" dirty="0"/>
              <a:t> </a:t>
            </a:r>
            <a:r>
              <a:rPr lang="sr-Latn-RS" sz="2800" dirty="0" err="1"/>
              <a:t>webinars</a:t>
            </a:r>
            <a:r>
              <a:rPr lang="sr-Latn-RS" sz="2800" dirty="0"/>
              <a:t> </a:t>
            </a:r>
            <a:r>
              <a:rPr lang="sr-Latn-RS" sz="2800" dirty="0" err="1"/>
              <a:t>for</a:t>
            </a:r>
            <a:r>
              <a:rPr lang="sr-Latn-RS" sz="2800" dirty="0"/>
              <a:t> EURAXESS </a:t>
            </a:r>
            <a:r>
              <a:rPr lang="sr-Latn-RS" sz="2800" dirty="0" err="1"/>
              <a:t>members</a:t>
            </a:r>
            <a:endParaRPr lang="sr-Latn-RS" sz="2800" dirty="0"/>
          </a:p>
          <a:p>
            <a:pPr lvl="1"/>
            <a:r>
              <a:rPr lang="sr-Latn-RS" sz="2800" dirty="0"/>
              <a:t>Digital </a:t>
            </a:r>
            <a:r>
              <a:rPr lang="sr-Latn-RS" sz="2800" dirty="0" err="1"/>
              <a:t>toolkit</a:t>
            </a:r>
            <a:endParaRPr lang="sr-Latn-RS" sz="2800" dirty="0"/>
          </a:p>
          <a:p>
            <a:pPr lvl="1"/>
            <a:r>
              <a:rPr lang="sr-Latn-RS" sz="2800" dirty="0" err="1"/>
              <a:t>Local</a:t>
            </a:r>
            <a:r>
              <a:rPr lang="sr-Latn-RS" sz="2800" dirty="0"/>
              <a:t> </a:t>
            </a:r>
            <a:r>
              <a:rPr lang="sr-Latn-RS" sz="2800" dirty="0" err="1"/>
              <a:t>activities</a:t>
            </a:r>
            <a:endParaRPr lang="en-US" sz="2800" dirty="0"/>
          </a:p>
        </p:txBody>
      </p:sp>
      <p:pic>
        <p:nvPicPr>
          <p:cNvPr id="5" name="Picture 4" descr="A qr code with a white background&#10;&#10;Description automatically generated">
            <a:extLst>
              <a:ext uri="{FF2B5EF4-FFF2-40B4-BE49-F238E27FC236}">
                <a16:creationId xmlns:a16="http://schemas.microsoft.com/office/drawing/2014/main" id="{ADB4D7E9-BC26-0B3B-1A9A-C0D4C8FA0B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8574" y="1825625"/>
            <a:ext cx="2654030" cy="2654030"/>
          </a:xfrm>
          <a:prstGeom prst="rect">
            <a:avLst/>
          </a:prstGeom>
        </p:spPr>
      </p:pic>
      <p:sp>
        <p:nvSpPr>
          <p:cNvPr id="7" name="TextBox 6">
            <a:extLst>
              <a:ext uri="{FF2B5EF4-FFF2-40B4-BE49-F238E27FC236}">
                <a16:creationId xmlns:a16="http://schemas.microsoft.com/office/drawing/2014/main" id="{EEBEE64D-5445-E4F7-E81A-B1169BC0BDF7}"/>
              </a:ext>
            </a:extLst>
          </p:cNvPr>
          <p:cNvSpPr txBox="1"/>
          <p:nvPr/>
        </p:nvSpPr>
        <p:spPr>
          <a:xfrm>
            <a:off x="7968574" y="4479655"/>
            <a:ext cx="2654030" cy="461665"/>
          </a:xfrm>
          <a:prstGeom prst="rect">
            <a:avLst/>
          </a:prstGeom>
          <a:noFill/>
        </p:spPr>
        <p:txBody>
          <a:bodyPr wrap="square">
            <a:spAutoFit/>
          </a:bodyPr>
          <a:lstStyle/>
          <a:p>
            <a:r>
              <a:rPr lang="en-US" sz="1200" dirty="0">
                <a:solidFill>
                  <a:schemeClr val="bg2">
                    <a:lumMod val="50000"/>
                  </a:schemeClr>
                </a:solidFill>
              </a:rPr>
              <a:t>https://www.euraxess.rs/serbia/euraxess-startup-hub</a:t>
            </a:r>
          </a:p>
        </p:txBody>
      </p:sp>
    </p:spTree>
    <p:extLst>
      <p:ext uri="{BB962C8B-B14F-4D97-AF65-F5344CB8AC3E}">
        <p14:creationId xmlns:p14="http://schemas.microsoft.com/office/powerpoint/2010/main" val="968429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DBCABF4-E138-72D6-A34D-AB891FD29AAA}"/>
              </a:ext>
            </a:extLst>
          </p:cNvPr>
          <p:cNvSpPr/>
          <p:nvPr/>
        </p:nvSpPr>
        <p:spPr>
          <a:xfrm>
            <a:off x="5195875" y="1119265"/>
            <a:ext cx="2281286" cy="4651566"/>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1EAEF894-50A3-B7A0-D7C6-60A03E5F13BE}"/>
              </a:ext>
            </a:extLst>
          </p:cNvPr>
          <p:cNvSpPr/>
          <p:nvPr/>
        </p:nvSpPr>
        <p:spPr>
          <a:xfrm>
            <a:off x="5431545" y="2004448"/>
            <a:ext cx="1819373" cy="6127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5.1.4 Start up Academy (IPD) </a:t>
            </a:r>
          </a:p>
        </p:txBody>
      </p:sp>
      <p:sp>
        <p:nvSpPr>
          <p:cNvPr id="5" name="Rectangle 4">
            <a:extLst>
              <a:ext uri="{FF2B5EF4-FFF2-40B4-BE49-F238E27FC236}">
                <a16:creationId xmlns:a16="http://schemas.microsoft.com/office/drawing/2014/main" id="{AC9BBA84-4EE6-D1BC-9222-0B89B89E1FF3}"/>
              </a:ext>
            </a:extLst>
          </p:cNvPr>
          <p:cNvSpPr/>
          <p:nvPr/>
        </p:nvSpPr>
        <p:spPr>
          <a:xfrm>
            <a:off x="5431545" y="3048467"/>
            <a:ext cx="1819373" cy="6127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5.2.4 Startup Tour II (MEF)</a:t>
            </a:r>
          </a:p>
        </p:txBody>
      </p:sp>
      <p:sp>
        <p:nvSpPr>
          <p:cNvPr id="6" name="Rectangle 5">
            <a:extLst>
              <a:ext uri="{FF2B5EF4-FFF2-40B4-BE49-F238E27FC236}">
                <a16:creationId xmlns:a16="http://schemas.microsoft.com/office/drawing/2014/main" id="{870C1197-EE80-BED4-597B-1151C0901FDD}"/>
              </a:ext>
            </a:extLst>
          </p:cNvPr>
          <p:cNvSpPr/>
          <p:nvPr/>
        </p:nvSpPr>
        <p:spPr>
          <a:xfrm>
            <a:off x="5195875" y="432445"/>
            <a:ext cx="6419650" cy="43598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3.3 Hubs workplans preparation and evaluation (CERTH)</a:t>
            </a:r>
          </a:p>
        </p:txBody>
      </p:sp>
      <p:sp>
        <p:nvSpPr>
          <p:cNvPr id="7" name="Rectangle 6">
            <a:extLst>
              <a:ext uri="{FF2B5EF4-FFF2-40B4-BE49-F238E27FC236}">
                <a16:creationId xmlns:a16="http://schemas.microsoft.com/office/drawing/2014/main" id="{7465F9E8-B566-5519-A9A2-A2483E9834A2}"/>
              </a:ext>
            </a:extLst>
          </p:cNvPr>
          <p:cNvSpPr/>
          <p:nvPr/>
        </p:nvSpPr>
        <p:spPr>
          <a:xfrm>
            <a:off x="5431544" y="4098770"/>
            <a:ext cx="1819373" cy="6127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2.2.1 Smart Talks Podcast (IPD)</a:t>
            </a:r>
          </a:p>
        </p:txBody>
      </p:sp>
      <p:sp>
        <p:nvSpPr>
          <p:cNvPr id="9" name="Rectangle 8">
            <a:extLst>
              <a:ext uri="{FF2B5EF4-FFF2-40B4-BE49-F238E27FC236}">
                <a16:creationId xmlns:a16="http://schemas.microsoft.com/office/drawing/2014/main" id="{E414C66B-BB2F-1EB1-1F25-81C37B45849A}"/>
              </a:ext>
            </a:extLst>
          </p:cNvPr>
          <p:cNvSpPr/>
          <p:nvPr/>
        </p:nvSpPr>
        <p:spPr>
          <a:xfrm>
            <a:off x="9101710" y="1923479"/>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4.2.1. Study visits and newcomer integration (SAIA)</a:t>
            </a:r>
          </a:p>
        </p:txBody>
      </p:sp>
      <p:sp>
        <p:nvSpPr>
          <p:cNvPr id="10" name="Rectangle 9">
            <a:extLst>
              <a:ext uri="{FF2B5EF4-FFF2-40B4-BE49-F238E27FC236}">
                <a16:creationId xmlns:a16="http://schemas.microsoft.com/office/drawing/2014/main" id="{25BAABD1-8A22-26DE-6A37-2C769DF6C71B}"/>
              </a:ext>
            </a:extLst>
          </p:cNvPr>
          <p:cNvSpPr/>
          <p:nvPr/>
        </p:nvSpPr>
        <p:spPr>
          <a:xfrm>
            <a:off x="9095425" y="2722398"/>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4.2.2. Stakeholder events (BZN)</a:t>
            </a:r>
          </a:p>
        </p:txBody>
      </p:sp>
      <p:sp>
        <p:nvSpPr>
          <p:cNvPr id="11" name="Rectangle 10">
            <a:extLst>
              <a:ext uri="{FF2B5EF4-FFF2-40B4-BE49-F238E27FC236}">
                <a16:creationId xmlns:a16="http://schemas.microsoft.com/office/drawing/2014/main" id="{549A313F-1B6D-222D-A94A-1274154AB4C0}"/>
              </a:ext>
            </a:extLst>
          </p:cNvPr>
          <p:cNvSpPr/>
          <p:nvPr/>
        </p:nvSpPr>
        <p:spPr>
          <a:xfrm>
            <a:off x="9095425" y="3511925"/>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4.3.1. Events on hubs (SU)</a:t>
            </a:r>
          </a:p>
        </p:txBody>
      </p:sp>
      <p:sp>
        <p:nvSpPr>
          <p:cNvPr id="12" name="Rectangle 11">
            <a:extLst>
              <a:ext uri="{FF2B5EF4-FFF2-40B4-BE49-F238E27FC236}">
                <a16:creationId xmlns:a16="http://schemas.microsoft.com/office/drawing/2014/main" id="{064DF5D7-6C2B-51C6-4049-0DF7E2E75387}"/>
              </a:ext>
            </a:extLst>
          </p:cNvPr>
          <p:cNvSpPr/>
          <p:nvPr/>
        </p:nvSpPr>
        <p:spPr>
          <a:xfrm>
            <a:off x="9095425" y="4310844"/>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4.3.3. Biannual Conference (BZN)</a:t>
            </a:r>
          </a:p>
        </p:txBody>
      </p:sp>
      <p:sp>
        <p:nvSpPr>
          <p:cNvPr id="14" name="Arrow: Right 13">
            <a:extLst>
              <a:ext uri="{FF2B5EF4-FFF2-40B4-BE49-F238E27FC236}">
                <a16:creationId xmlns:a16="http://schemas.microsoft.com/office/drawing/2014/main" id="{843E89BF-4DD7-8814-3876-D2393F5581FB}"/>
              </a:ext>
            </a:extLst>
          </p:cNvPr>
          <p:cNvSpPr/>
          <p:nvPr/>
        </p:nvSpPr>
        <p:spPr>
          <a:xfrm>
            <a:off x="7656270" y="1849258"/>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Recruiting hosts</a:t>
            </a:r>
          </a:p>
        </p:txBody>
      </p:sp>
      <p:sp>
        <p:nvSpPr>
          <p:cNvPr id="15" name="Arrow: Right 14">
            <a:extLst>
              <a:ext uri="{FF2B5EF4-FFF2-40B4-BE49-F238E27FC236}">
                <a16:creationId xmlns:a16="http://schemas.microsoft.com/office/drawing/2014/main" id="{0E50A093-1908-DBB7-F3BC-EDCF585A297B}"/>
              </a:ext>
            </a:extLst>
          </p:cNvPr>
          <p:cNvSpPr/>
          <p:nvPr/>
        </p:nvSpPr>
        <p:spPr>
          <a:xfrm>
            <a:off x="7656270" y="2648177"/>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Recruiting participants</a:t>
            </a:r>
          </a:p>
        </p:txBody>
      </p:sp>
      <p:sp>
        <p:nvSpPr>
          <p:cNvPr id="16" name="Arrow: Right 15">
            <a:extLst>
              <a:ext uri="{FF2B5EF4-FFF2-40B4-BE49-F238E27FC236}">
                <a16:creationId xmlns:a16="http://schemas.microsoft.com/office/drawing/2014/main" id="{02D0600A-4C8F-0D71-5C49-86B7C54414C9}"/>
              </a:ext>
            </a:extLst>
          </p:cNvPr>
          <p:cNvSpPr/>
          <p:nvPr/>
        </p:nvSpPr>
        <p:spPr>
          <a:xfrm>
            <a:off x="7656270" y="3442401"/>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Info day and workshop</a:t>
            </a:r>
          </a:p>
        </p:txBody>
      </p:sp>
      <p:sp>
        <p:nvSpPr>
          <p:cNvPr id="17" name="Arrow: Right 16">
            <a:extLst>
              <a:ext uri="{FF2B5EF4-FFF2-40B4-BE49-F238E27FC236}">
                <a16:creationId xmlns:a16="http://schemas.microsoft.com/office/drawing/2014/main" id="{32BB4225-B665-F344-EA1C-7D38AB73981D}"/>
              </a:ext>
            </a:extLst>
          </p:cNvPr>
          <p:cNvSpPr/>
          <p:nvPr/>
        </p:nvSpPr>
        <p:spPr>
          <a:xfrm>
            <a:off x="7656270" y="4236623"/>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Content, </a:t>
            </a:r>
            <a:r>
              <a:rPr lang="en-US" sz="1200" dirty="0" err="1"/>
              <a:t>programme</a:t>
            </a:r>
            <a:endParaRPr lang="en-US" sz="1200" dirty="0"/>
          </a:p>
        </p:txBody>
      </p:sp>
      <p:sp>
        <p:nvSpPr>
          <p:cNvPr id="19" name="Rectangle 18">
            <a:extLst>
              <a:ext uri="{FF2B5EF4-FFF2-40B4-BE49-F238E27FC236}">
                <a16:creationId xmlns:a16="http://schemas.microsoft.com/office/drawing/2014/main" id="{DCF6E1B5-8E9D-C05A-5167-FDDFC947E276}"/>
              </a:ext>
            </a:extLst>
          </p:cNvPr>
          <p:cNvSpPr/>
          <p:nvPr/>
        </p:nvSpPr>
        <p:spPr>
          <a:xfrm>
            <a:off x="9101710" y="1119265"/>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1.3 Management of third parties (BZN)</a:t>
            </a:r>
          </a:p>
        </p:txBody>
      </p:sp>
      <p:sp>
        <p:nvSpPr>
          <p:cNvPr id="20" name="Arrow: Right 19">
            <a:extLst>
              <a:ext uri="{FF2B5EF4-FFF2-40B4-BE49-F238E27FC236}">
                <a16:creationId xmlns:a16="http://schemas.microsoft.com/office/drawing/2014/main" id="{75B092B1-A383-3280-C92C-A7C7A86412C4}"/>
              </a:ext>
            </a:extLst>
          </p:cNvPr>
          <p:cNvSpPr/>
          <p:nvPr/>
        </p:nvSpPr>
        <p:spPr>
          <a:xfrm>
            <a:off x="7656270" y="1045044"/>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Call criteria</a:t>
            </a:r>
          </a:p>
        </p:txBody>
      </p:sp>
      <p:sp>
        <p:nvSpPr>
          <p:cNvPr id="28" name="Title 1">
            <a:extLst>
              <a:ext uri="{FF2B5EF4-FFF2-40B4-BE49-F238E27FC236}">
                <a16:creationId xmlns:a16="http://schemas.microsoft.com/office/drawing/2014/main" id="{C8A289A3-95B7-463B-7635-5AFAEBB52CD7}"/>
              </a:ext>
            </a:extLst>
          </p:cNvPr>
          <p:cNvSpPr>
            <a:spLocks noGrp="1"/>
          </p:cNvSpPr>
          <p:nvPr>
            <p:ph type="title"/>
          </p:nvPr>
        </p:nvSpPr>
        <p:spPr>
          <a:xfrm rot="16200000">
            <a:off x="-429145" y="1277554"/>
            <a:ext cx="6231567" cy="4053525"/>
          </a:xfrm>
        </p:spPr>
        <p:txBody>
          <a:bodyPr vert="vert">
            <a:normAutofit/>
          </a:bodyPr>
          <a:lstStyle/>
          <a:p>
            <a:r>
              <a:rPr lang="en-US" sz="4000" b="1" dirty="0"/>
              <a:t>EURAXESS Startup Hub </a:t>
            </a:r>
            <a:r>
              <a:rPr lang="sr-Latn-RS" sz="4000" b="1" dirty="0"/>
              <a:t>in ERA Talent </a:t>
            </a:r>
            <a:r>
              <a:rPr lang="sr-Latn-RS" sz="4000" b="1" dirty="0" err="1"/>
              <a:t>project</a:t>
            </a:r>
            <a:endParaRPr lang="en-US" sz="4000" b="1" dirty="0"/>
          </a:p>
        </p:txBody>
      </p:sp>
      <p:sp>
        <p:nvSpPr>
          <p:cNvPr id="2" name="Rectangle 1">
            <a:extLst>
              <a:ext uri="{FF2B5EF4-FFF2-40B4-BE49-F238E27FC236}">
                <a16:creationId xmlns:a16="http://schemas.microsoft.com/office/drawing/2014/main" id="{70EAD658-6556-B9F8-C2C9-C08673FF2B23}"/>
              </a:ext>
            </a:extLst>
          </p:cNvPr>
          <p:cNvSpPr/>
          <p:nvPr/>
        </p:nvSpPr>
        <p:spPr>
          <a:xfrm>
            <a:off x="9095425" y="5109763"/>
            <a:ext cx="2520100" cy="58684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4.1. Communities of Practice (ETAG)</a:t>
            </a:r>
          </a:p>
        </p:txBody>
      </p:sp>
      <p:sp>
        <p:nvSpPr>
          <p:cNvPr id="3" name="Arrow: Right 2">
            <a:extLst>
              <a:ext uri="{FF2B5EF4-FFF2-40B4-BE49-F238E27FC236}">
                <a16:creationId xmlns:a16="http://schemas.microsoft.com/office/drawing/2014/main" id="{E9BE5581-CDD0-5A55-A153-A0F73C5C18FE}"/>
              </a:ext>
            </a:extLst>
          </p:cNvPr>
          <p:cNvSpPr/>
          <p:nvPr/>
        </p:nvSpPr>
        <p:spPr>
          <a:xfrm>
            <a:off x="7656270" y="5035542"/>
            <a:ext cx="1269474" cy="7352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t>Feedback</a:t>
            </a:r>
          </a:p>
        </p:txBody>
      </p:sp>
      <p:sp>
        <p:nvSpPr>
          <p:cNvPr id="8" name="Rectangle 7">
            <a:extLst>
              <a:ext uri="{FF2B5EF4-FFF2-40B4-BE49-F238E27FC236}">
                <a16:creationId xmlns:a16="http://schemas.microsoft.com/office/drawing/2014/main" id="{AD61343D-E8FC-1DCF-5479-36AF119E21F8}"/>
              </a:ext>
            </a:extLst>
          </p:cNvPr>
          <p:cNvSpPr/>
          <p:nvPr/>
        </p:nvSpPr>
        <p:spPr>
          <a:xfrm>
            <a:off x="5195875" y="5984113"/>
            <a:ext cx="6419650" cy="43598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Promotion and dissemination tools</a:t>
            </a:r>
          </a:p>
        </p:txBody>
      </p:sp>
    </p:spTree>
    <p:extLst>
      <p:ext uri="{BB962C8B-B14F-4D97-AF65-F5344CB8AC3E}">
        <p14:creationId xmlns:p14="http://schemas.microsoft.com/office/powerpoint/2010/main" val="76617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4D6EF1-2E3E-78CB-C96B-5B0D6D95CDD7}"/>
              </a:ext>
            </a:extLst>
          </p:cNvPr>
          <p:cNvSpPr>
            <a:spLocks noGrp="1"/>
          </p:cNvSpPr>
          <p:nvPr>
            <p:ph type="title"/>
          </p:nvPr>
        </p:nvSpPr>
        <p:spPr>
          <a:xfrm>
            <a:off x="838199" y="267144"/>
            <a:ext cx="9487491" cy="1319853"/>
          </a:xfrm>
        </p:spPr>
        <p:txBody>
          <a:bodyPr>
            <a:normAutofit/>
          </a:bodyPr>
          <a:lstStyle/>
          <a:p>
            <a:r>
              <a:rPr lang="en-US" sz="4000" b="1" dirty="0"/>
              <a:t>EURAXESS Startup Hub Entrepreneur Leadership Academy</a:t>
            </a:r>
          </a:p>
        </p:txBody>
      </p:sp>
      <p:sp>
        <p:nvSpPr>
          <p:cNvPr id="22" name="Content Placeholder 2">
            <a:extLst>
              <a:ext uri="{FF2B5EF4-FFF2-40B4-BE49-F238E27FC236}">
                <a16:creationId xmlns:a16="http://schemas.microsoft.com/office/drawing/2014/main" id="{43DDCD4A-216D-1F27-827E-7D33F513A2F5}"/>
              </a:ext>
            </a:extLst>
          </p:cNvPr>
          <p:cNvSpPr>
            <a:spLocks noGrp="1"/>
          </p:cNvSpPr>
          <p:nvPr>
            <p:ph idx="1"/>
          </p:nvPr>
        </p:nvSpPr>
        <p:spPr>
          <a:xfrm>
            <a:off x="838199" y="1709963"/>
            <a:ext cx="7712414" cy="4696068"/>
          </a:xfrm>
        </p:spPr>
        <p:txBody>
          <a:bodyPr>
            <a:normAutofit/>
          </a:bodyPr>
          <a:lstStyle/>
          <a:p>
            <a:pPr marL="342900" indent="-342900">
              <a:buFont typeface="+mj-lt"/>
              <a:buAutoNum type="arabicPeriod"/>
            </a:pPr>
            <a:r>
              <a:rPr lang="en-US" sz="2000" dirty="0"/>
              <a:t>From Pitch to Profit: Communication Skills and Technical Strategies to Raise Capital for your Startup</a:t>
            </a:r>
            <a:r>
              <a:rPr lang="sr-Latn-RS" sz="2000" dirty="0"/>
              <a:t>  (IPD, June 2023)</a:t>
            </a:r>
          </a:p>
          <a:p>
            <a:pPr marL="342900" indent="-342900">
              <a:buFont typeface="+mj-lt"/>
              <a:buAutoNum type="arabicPeriod"/>
            </a:pPr>
            <a:r>
              <a:rPr lang="en-US" sz="2000" dirty="0"/>
              <a:t>Discovery and Validation with Scientific Method: the Lean Startup Approach</a:t>
            </a:r>
            <a:r>
              <a:rPr lang="sr-Latn-RS" sz="2000" dirty="0"/>
              <a:t> (MEF, Nov 2023)</a:t>
            </a:r>
          </a:p>
          <a:p>
            <a:pPr marL="342900" indent="-342900">
              <a:buFont typeface="+mj-lt"/>
              <a:buAutoNum type="arabicPeriod"/>
            </a:pPr>
            <a:r>
              <a:rPr lang="en-US" sz="2000" dirty="0"/>
              <a:t>Conceptualize Your Deep Tech Startup Idea: Learn Your Way Through AI State of the Art</a:t>
            </a:r>
            <a:r>
              <a:rPr lang="sr-Latn-RS" sz="2000" dirty="0"/>
              <a:t> (MEF, </a:t>
            </a:r>
            <a:r>
              <a:rPr lang="sr-Latn-RS" sz="2000" dirty="0" err="1"/>
              <a:t>Feb</a:t>
            </a:r>
            <a:r>
              <a:rPr lang="sr-Latn-RS" sz="2000" dirty="0"/>
              <a:t> 2024)</a:t>
            </a:r>
          </a:p>
          <a:p>
            <a:pPr marL="342900" indent="-342900">
              <a:buFont typeface="+mj-lt"/>
              <a:buAutoNum type="arabicPeriod"/>
            </a:pPr>
            <a:r>
              <a:rPr lang="en-US" sz="2000" dirty="0"/>
              <a:t>Teamwork in a Startup: Team Building, Managing Talent</a:t>
            </a:r>
            <a:r>
              <a:rPr lang="sr-Latn-RS" sz="2000" dirty="0"/>
              <a:t> (ETAG, </a:t>
            </a:r>
            <a:r>
              <a:rPr lang="sr-Latn-RS" sz="2000" dirty="0" err="1"/>
              <a:t>Apr</a:t>
            </a:r>
            <a:r>
              <a:rPr lang="sr-Latn-RS" sz="2000" dirty="0"/>
              <a:t> 2024)</a:t>
            </a:r>
          </a:p>
          <a:p>
            <a:pPr marL="342900" indent="-342900">
              <a:buFont typeface="+mj-lt"/>
              <a:buAutoNum type="arabicPeriod"/>
            </a:pPr>
            <a:r>
              <a:rPr lang="en-US" sz="2000" dirty="0"/>
              <a:t>Creativity in Problem-Solving and Decision-Making</a:t>
            </a:r>
            <a:r>
              <a:rPr lang="sr-Latn-RS" sz="2000" dirty="0"/>
              <a:t> (FCT, </a:t>
            </a:r>
            <a:r>
              <a:rPr lang="sr-Latn-RS" sz="2000" dirty="0" err="1"/>
              <a:t>Oct</a:t>
            </a:r>
            <a:r>
              <a:rPr lang="sr-Latn-RS" sz="2000" dirty="0"/>
              <a:t> 2024)</a:t>
            </a:r>
          </a:p>
          <a:p>
            <a:pPr marL="342900" indent="-342900">
              <a:buFont typeface="+mj-lt"/>
              <a:buAutoNum type="arabicPeriod"/>
            </a:pPr>
            <a:r>
              <a:rPr lang="en-US" sz="2000" dirty="0"/>
              <a:t>Receiving Feedback &amp; Pivoting in a Startup, How to Grow</a:t>
            </a:r>
            <a:r>
              <a:rPr lang="sr-Latn-RS" sz="2000" dirty="0"/>
              <a:t> (RIF, Jan 2025)</a:t>
            </a:r>
          </a:p>
          <a:p>
            <a:pPr marL="342900" indent="-342900">
              <a:buFont typeface="+mj-lt"/>
              <a:buAutoNum type="arabicPeriod"/>
            </a:pPr>
            <a:r>
              <a:rPr lang="en-US" sz="2000" dirty="0"/>
              <a:t>Global Connections: Building Your Network and Branding Your Startup for Success in the Global Market</a:t>
            </a:r>
            <a:r>
              <a:rPr lang="sr-Latn-RS" sz="2000" dirty="0"/>
              <a:t> (IPD, Mar 2025)</a:t>
            </a:r>
          </a:p>
        </p:txBody>
      </p:sp>
      <p:pic>
        <p:nvPicPr>
          <p:cNvPr id="6" name="Picture 5" descr="A qr code with black squares&#10;&#10;Description automatically generated">
            <a:extLst>
              <a:ext uri="{FF2B5EF4-FFF2-40B4-BE49-F238E27FC236}">
                <a16:creationId xmlns:a16="http://schemas.microsoft.com/office/drawing/2014/main" id="{5A0CC53E-6969-0E3F-70DF-75318E3BF3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2025" y="1894788"/>
            <a:ext cx="2563541" cy="2563541"/>
          </a:xfrm>
          <a:prstGeom prst="rect">
            <a:avLst/>
          </a:prstGeom>
        </p:spPr>
      </p:pic>
      <p:sp>
        <p:nvSpPr>
          <p:cNvPr id="15" name="TextBox 14">
            <a:extLst>
              <a:ext uri="{FF2B5EF4-FFF2-40B4-BE49-F238E27FC236}">
                <a16:creationId xmlns:a16="http://schemas.microsoft.com/office/drawing/2014/main" id="{86957CAE-1FBC-3462-E6D4-EF356D62B261}"/>
              </a:ext>
            </a:extLst>
          </p:cNvPr>
          <p:cNvSpPr txBox="1"/>
          <p:nvPr/>
        </p:nvSpPr>
        <p:spPr>
          <a:xfrm>
            <a:off x="8822025" y="4458329"/>
            <a:ext cx="2563541" cy="461665"/>
          </a:xfrm>
          <a:prstGeom prst="rect">
            <a:avLst/>
          </a:prstGeom>
          <a:noFill/>
        </p:spPr>
        <p:txBody>
          <a:bodyPr wrap="square">
            <a:spAutoFit/>
          </a:bodyPr>
          <a:lstStyle/>
          <a:p>
            <a:r>
              <a:rPr lang="en-US" sz="1200" dirty="0">
                <a:solidFill>
                  <a:schemeClr val="tx1">
                    <a:lumMod val="75000"/>
                    <a:lumOff val="25000"/>
                  </a:schemeClr>
                </a:solidFill>
              </a:rPr>
              <a:t>https://www.euraxess.rs/serbia/euraxess-startup-hub-academy</a:t>
            </a:r>
          </a:p>
        </p:txBody>
      </p:sp>
    </p:spTree>
    <p:extLst>
      <p:ext uri="{BB962C8B-B14F-4D97-AF65-F5344CB8AC3E}">
        <p14:creationId xmlns:p14="http://schemas.microsoft.com/office/powerpoint/2010/main" val="215368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71258-6E03-57B0-DAFC-783FF09AD218}"/>
              </a:ext>
            </a:extLst>
          </p:cNvPr>
          <p:cNvSpPr>
            <a:spLocks noGrp="1"/>
          </p:cNvSpPr>
          <p:nvPr>
            <p:ph type="title"/>
          </p:nvPr>
        </p:nvSpPr>
        <p:spPr/>
        <p:txBody>
          <a:bodyPr/>
          <a:lstStyle/>
          <a:p>
            <a:r>
              <a:rPr lang="sr-Latn-RS" b="1" dirty="0"/>
              <a:t>FSTP </a:t>
            </a:r>
            <a:r>
              <a:rPr lang="sr-Latn-RS" b="1" dirty="0" err="1"/>
              <a:t>Call</a:t>
            </a:r>
            <a:r>
              <a:rPr lang="sr-Latn-RS" b="1" dirty="0"/>
              <a:t> – </a:t>
            </a:r>
            <a:r>
              <a:rPr lang="sr-Latn-RS" b="1" dirty="0" err="1"/>
              <a:t>we</a:t>
            </a:r>
            <a:r>
              <a:rPr lang="sr-Latn-RS" b="1" dirty="0"/>
              <a:t> </a:t>
            </a:r>
            <a:r>
              <a:rPr lang="sr-Latn-RS" b="1" dirty="0" err="1"/>
              <a:t>want</a:t>
            </a:r>
            <a:r>
              <a:rPr lang="sr-Latn-RS" b="1" dirty="0"/>
              <a:t> </a:t>
            </a:r>
            <a:r>
              <a:rPr lang="sr-Latn-RS" b="1" dirty="0" err="1"/>
              <a:t>you</a:t>
            </a:r>
            <a:r>
              <a:rPr lang="sr-Latn-RS" b="1" dirty="0"/>
              <a:t> on </a:t>
            </a:r>
            <a:r>
              <a:rPr lang="sr-Latn-RS" b="1" dirty="0" err="1"/>
              <a:t>board</a:t>
            </a:r>
            <a:endParaRPr lang="en-US" b="1" dirty="0"/>
          </a:p>
        </p:txBody>
      </p:sp>
      <p:sp>
        <p:nvSpPr>
          <p:cNvPr id="3" name="Content Placeholder 2">
            <a:extLst>
              <a:ext uri="{FF2B5EF4-FFF2-40B4-BE49-F238E27FC236}">
                <a16:creationId xmlns:a16="http://schemas.microsoft.com/office/drawing/2014/main" id="{15796007-CB3F-8A3A-C473-2E9104B1ED23}"/>
              </a:ext>
            </a:extLst>
          </p:cNvPr>
          <p:cNvSpPr>
            <a:spLocks noGrp="1"/>
          </p:cNvSpPr>
          <p:nvPr>
            <p:ph idx="1"/>
          </p:nvPr>
        </p:nvSpPr>
        <p:spPr/>
        <p:txBody>
          <a:bodyPr/>
          <a:lstStyle/>
          <a:p>
            <a:r>
              <a:rPr lang="sr-Latn-RS" dirty="0"/>
              <a:t>T</a:t>
            </a:r>
            <a:r>
              <a:rPr lang="en-US" dirty="0" err="1"/>
              <a:t>argeted</a:t>
            </a:r>
            <a:r>
              <a:rPr lang="en-US" dirty="0"/>
              <a:t> actions with the aim of producing </a:t>
            </a:r>
            <a:r>
              <a:rPr lang="en-US" b="1" dirty="0"/>
              <a:t>clear, short-term, qualitatively high impact</a:t>
            </a:r>
            <a:r>
              <a:rPr lang="en-US" dirty="0"/>
              <a:t> that will help EURAXESS Startup Hub to build the </a:t>
            </a:r>
            <a:r>
              <a:rPr lang="en-US" b="1" dirty="0"/>
              <a:t>recognition and reputation among researchers</a:t>
            </a:r>
            <a:r>
              <a:rPr lang="en-US" dirty="0"/>
              <a:t>, as a credible scientific startup entrepreneurship support infrastructure</a:t>
            </a:r>
            <a:endParaRPr lang="sr-Latn-RS" dirty="0"/>
          </a:p>
          <a:p>
            <a:r>
              <a:rPr lang="sr-Latn-RS" dirty="0"/>
              <a:t>W</a:t>
            </a:r>
            <a:r>
              <a:rPr lang="en-US" dirty="0" err="1"/>
              <a:t>iden</a:t>
            </a:r>
            <a:r>
              <a:rPr lang="en-US" dirty="0"/>
              <a:t> the range and multiply the impact of your </a:t>
            </a:r>
            <a:r>
              <a:rPr lang="en-US" b="1" dirty="0"/>
              <a:t>local </a:t>
            </a:r>
            <a:r>
              <a:rPr lang="en-US" dirty="0"/>
              <a:t>activities by benefiting from access to an already established, strong international pool of expertise</a:t>
            </a:r>
          </a:p>
          <a:p>
            <a:r>
              <a:rPr lang="en-US" dirty="0"/>
              <a:t>Mandatory cross-organizational engagement (external stakeholders, international)</a:t>
            </a:r>
          </a:p>
          <a:p>
            <a:r>
              <a:rPr lang="en-US" dirty="0"/>
              <a:t>Mandatory promotion activities EURAXESS Startup Hub-branded</a:t>
            </a:r>
          </a:p>
        </p:txBody>
      </p:sp>
    </p:spTree>
    <p:extLst>
      <p:ext uri="{BB962C8B-B14F-4D97-AF65-F5344CB8AC3E}">
        <p14:creationId xmlns:p14="http://schemas.microsoft.com/office/powerpoint/2010/main" val="296949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0B41-E8FB-9437-DA0F-11144B5E5253}"/>
              </a:ext>
            </a:extLst>
          </p:cNvPr>
          <p:cNvSpPr>
            <a:spLocks noGrp="1"/>
          </p:cNvSpPr>
          <p:nvPr>
            <p:ph type="title"/>
          </p:nvPr>
        </p:nvSpPr>
        <p:spPr>
          <a:xfrm>
            <a:off x="267093" y="179109"/>
            <a:ext cx="948965" cy="6393539"/>
          </a:xfrm>
        </p:spPr>
        <p:txBody>
          <a:bodyPr vert="vert270">
            <a:normAutofit fontScale="90000"/>
          </a:bodyPr>
          <a:lstStyle/>
          <a:p>
            <a:pPr algn="ctr"/>
            <a:r>
              <a:rPr lang="en-US" b="1" dirty="0"/>
              <a:t>Examples of expected actions</a:t>
            </a:r>
          </a:p>
        </p:txBody>
      </p:sp>
      <p:graphicFrame>
        <p:nvGraphicFramePr>
          <p:cNvPr id="4" name="Table 3">
            <a:extLst>
              <a:ext uri="{FF2B5EF4-FFF2-40B4-BE49-F238E27FC236}">
                <a16:creationId xmlns:a16="http://schemas.microsoft.com/office/drawing/2014/main" id="{8B77917A-1C88-B2F5-3570-B4C836F4CA7D}"/>
              </a:ext>
            </a:extLst>
          </p:cNvPr>
          <p:cNvGraphicFramePr>
            <a:graphicFrameLocks noGrp="1"/>
          </p:cNvGraphicFramePr>
          <p:nvPr>
            <p:extLst>
              <p:ext uri="{D42A27DB-BD31-4B8C-83A1-F6EECF244321}">
                <p14:modId xmlns:p14="http://schemas.microsoft.com/office/powerpoint/2010/main" val="1613415611"/>
              </p:ext>
            </p:extLst>
          </p:nvPr>
        </p:nvGraphicFramePr>
        <p:xfrm>
          <a:off x="1423448" y="506761"/>
          <a:ext cx="10407192" cy="5844478"/>
        </p:xfrm>
        <a:graphic>
          <a:graphicData uri="http://schemas.openxmlformats.org/drawingml/2006/table">
            <a:tbl>
              <a:tblPr firstRow="1" firstCol="1" bandRow="1"/>
              <a:tblGrid>
                <a:gridCol w="1310325">
                  <a:extLst>
                    <a:ext uri="{9D8B030D-6E8A-4147-A177-3AD203B41FA5}">
                      <a16:colId xmlns:a16="http://schemas.microsoft.com/office/drawing/2014/main" val="315353280"/>
                    </a:ext>
                  </a:extLst>
                </a:gridCol>
                <a:gridCol w="1094814">
                  <a:extLst>
                    <a:ext uri="{9D8B030D-6E8A-4147-A177-3AD203B41FA5}">
                      <a16:colId xmlns:a16="http://schemas.microsoft.com/office/drawing/2014/main" val="1887837821"/>
                    </a:ext>
                  </a:extLst>
                </a:gridCol>
                <a:gridCol w="8002053">
                  <a:extLst>
                    <a:ext uri="{9D8B030D-6E8A-4147-A177-3AD203B41FA5}">
                      <a16:colId xmlns:a16="http://schemas.microsoft.com/office/drawing/2014/main" val="1238973967"/>
                    </a:ext>
                  </a:extLst>
                </a:gridCol>
              </a:tblGrid>
              <a:tr h="99967">
                <a:tc>
                  <a:txBody>
                    <a:bodyPr/>
                    <a:lstStyle/>
                    <a:p>
                      <a:pPr marL="0" marR="0">
                        <a:lnSpc>
                          <a:spcPct val="107000"/>
                        </a:lnSpc>
                        <a:spcBef>
                          <a:spcPts val="0"/>
                        </a:spcBef>
                        <a:spcAft>
                          <a:spcPts val="0"/>
                        </a:spcAft>
                      </a:pPr>
                      <a:r>
                        <a:rPr lang="en-US" sz="1400" b="1" kern="100">
                          <a:effectLst/>
                          <a:latin typeface="Calibri" panose="020F0502020204030204" pitchFamily="34" charset="0"/>
                          <a:ea typeface="Calibri" panose="020F0502020204030204" pitchFamily="34" charset="0"/>
                          <a:cs typeface="Times New Roman" panose="02020603050405020304" pitchFamily="18" charset="0"/>
                        </a:rPr>
                        <a:t>Activity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kern="100">
                          <a:effectLst/>
                          <a:latin typeface="Calibri" panose="020F0502020204030204" pitchFamily="34" charset="0"/>
                          <a:ea typeface="Calibri" panose="020F0502020204030204" pitchFamily="34" charset="0"/>
                          <a:cs typeface="Times New Roman" panose="02020603050405020304" pitchFamily="18" charset="0"/>
                        </a:rPr>
                        <a:t>Target groups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kern="100">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4827374"/>
                  </a:ext>
                </a:extLst>
              </a:tr>
              <a:tr h="413752">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Local EURAXESS Startup Hub Tour events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Short learning experiences involving local researchers, with mandatory international dimension, through funded participation of small number of external trainers/researchers/EURAXESS staff</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7378825"/>
                  </a:ext>
                </a:extLst>
              </a:tr>
              <a:tr h="518347">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Online events offering learning experience</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Webinars to add to EURAXESS Startup Hub Leadership Academy series or online discussion/panel sessions, with exceptional trainers/participants, leaders in the European startup ecosystems, including testimonials. Industry leaders’ online talks.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929724"/>
                  </a:ext>
                </a:extLst>
              </a:tr>
              <a:tr h="204562">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Networking with funders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For example, facilitating meetings between aspiring scientific entrepreneurs and VC (Venture Capital) firms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2816250"/>
                  </a:ext>
                </a:extLst>
              </a:tr>
              <a:tr h="622942">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Online pitch competitions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Competitions within the specific topics/challenges/industries, with small award budgets and highly credible jury committees, similar or even aligned to Falling Walls Lab, providing international visibility to the startup projects presented through the EURAXESS communication channels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2106089"/>
                  </a:ext>
                </a:extLst>
              </a:tr>
              <a:tr h="832132">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Mentoring schemes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Researchers, EURAXESS CDC</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Schemes offering one-time support to the selected researchers by renowned professionals, both in business and tech aspects of startup innovation. The support could consist of providing expert information on features of markets abroad/the prospective technology-market fit. Setting up a peer mentoring scheme could be another project to support the Startup Hub with.</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9414338"/>
                  </a:ext>
                </a:extLst>
              </a:tr>
              <a:tr h="309157">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Development of online support resources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Developing and promoting original online tools for providing any kind of support to aspiring sci-entrepreneurs, at any stage of startup development.</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535079"/>
                  </a:ext>
                </a:extLst>
              </a:tr>
              <a:tr h="518347">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Mapping resources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Researchers, EURAXESS CDC</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Mapping support capacities and relevant expertise within the EURAXESS network. Mapping sources of funding and other means of support for scientific startups.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102984"/>
                  </a:ext>
                </a:extLst>
              </a:tr>
              <a:tr h="832132">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Ambassador programme</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Researchers</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Identifying ambassadors among sci-entrepreneurs from various disciplines across the EURAXESS network who would help creating online content for PhDs and postdocs interested in starting their venture in the same area/using same technologies/for the same purpose but different service offers, etc. who would be willing to serve as point of contact and answer questions on an individual base. </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178672"/>
                  </a:ext>
                </a:extLst>
              </a:tr>
            </a:tbl>
          </a:graphicData>
        </a:graphic>
      </p:graphicFrame>
    </p:spTree>
    <p:extLst>
      <p:ext uri="{BB962C8B-B14F-4D97-AF65-F5344CB8AC3E}">
        <p14:creationId xmlns:p14="http://schemas.microsoft.com/office/powerpoint/2010/main" val="1815817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5D5A7-DBED-EDC7-6ADF-D5BFFB3B746E}"/>
              </a:ext>
            </a:extLst>
          </p:cNvPr>
          <p:cNvSpPr>
            <a:spLocks noGrp="1"/>
          </p:cNvSpPr>
          <p:nvPr>
            <p:ph type="ctrTitle"/>
          </p:nvPr>
        </p:nvSpPr>
        <p:spPr>
          <a:xfrm>
            <a:off x="5354955" y="552182"/>
            <a:ext cx="5998840" cy="3343135"/>
          </a:xfrm>
          <a:noFill/>
        </p:spPr>
        <p:txBody>
          <a:bodyPr>
            <a:normAutofit/>
          </a:bodyPr>
          <a:lstStyle/>
          <a:p>
            <a:pPr algn="r"/>
            <a:r>
              <a:rPr lang="en-US" sz="4800" b="1" dirty="0"/>
              <a:t>EURAXESS Startup Hub</a:t>
            </a:r>
            <a:br>
              <a:rPr lang="en-US" sz="4800" b="1" dirty="0"/>
            </a:br>
            <a:r>
              <a:rPr lang="en-US" sz="4800" dirty="0"/>
              <a:t>Financial support to third parties (FSTP) call</a:t>
            </a:r>
          </a:p>
        </p:txBody>
      </p:sp>
      <p:sp>
        <p:nvSpPr>
          <p:cNvPr id="3" name="Subtitle 2">
            <a:extLst>
              <a:ext uri="{FF2B5EF4-FFF2-40B4-BE49-F238E27FC236}">
                <a16:creationId xmlns:a16="http://schemas.microsoft.com/office/drawing/2014/main" id="{752DF75A-E141-DA04-446A-D7BA9785B26F}"/>
              </a:ext>
            </a:extLst>
          </p:cNvPr>
          <p:cNvSpPr>
            <a:spLocks noGrp="1"/>
          </p:cNvSpPr>
          <p:nvPr>
            <p:ph type="subTitle" idx="1"/>
          </p:nvPr>
        </p:nvSpPr>
        <p:spPr>
          <a:xfrm>
            <a:off x="5354955" y="4067032"/>
            <a:ext cx="5998840" cy="2067068"/>
          </a:xfrm>
          <a:noFill/>
        </p:spPr>
        <p:txBody>
          <a:bodyPr>
            <a:normAutofit/>
          </a:bodyPr>
          <a:lstStyle/>
          <a:p>
            <a:pPr algn="r"/>
            <a:r>
              <a:rPr lang="en-US" dirty="0"/>
              <a:t>Thank you</a:t>
            </a:r>
          </a:p>
          <a:p>
            <a:pPr algn="r"/>
            <a:r>
              <a:rPr lang="en-US" dirty="0">
                <a:hlinkClick r:id="rId2"/>
              </a:rPr>
              <a:t>milan.zdravkovic@gmail.com</a:t>
            </a:r>
            <a:r>
              <a:rPr lang="en-US" dirty="0"/>
              <a:t> </a:t>
            </a:r>
          </a:p>
        </p:txBody>
      </p:sp>
      <p:pic>
        <p:nvPicPr>
          <p:cNvPr id="4" name="Picture 3" descr="A picture containing logo&#10;&#10;Description automatically generated">
            <a:extLst>
              <a:ext uri="{FF2B5EF4-FFF2-40B4-BE49-F238E27FC236}">
                <a16:creationId xmlns:a16="http://schemas.microsoft.com/office/drawing/2014/main" id="{D4AE7591-9869-2590-F348-1E0E519D190F}"/>
              </a:ext>
            </a:extLst>
          </p:cNvPr>
          <p:cNvPicPr>
            <a:picLocks noChangeAspect="1"/>
          </p:cNvPicPr>
          <p:nvPr/>
        </p:nvPicPr>
        <p:blipFill rotWithShape="1">
          <a:blip r:embed="rId3">
            <a:extLst>
              <a:ext uri="{28A0092B-C50C-407E-A947-70E740481C1C}">
                <a14:useLocalDpi xmlns:a14="http://schemas.microsoft.com/office/drawing/2010/main" val="0"/>
              </a:ext>
            </a:extLst>
          </a:blip>
          <a:srcRect l="172" r="7670"/>
          <a:stretch/>
        </p:blipFill>
        <p:spPr>
          <a:xfrm>
            <a:off x="20" y="10"/>
            <a:ext cx="4992985" cy="6857990"/>
          </a:xfrm>
          <a:prstGeom prst="rect">
            <a:avLst/>
          </a:prstGeom>
        </p:spPr>
      </p:pic>
    </p:spTree>
    <p:extLst>
      <p:ext uri="{BB962C8B-B14F-4D97-AF65-F5344CB8AC3E}">
        <p14:creationId xmlns:p14="http://schemas.microsoft.com/office/powerpoint/2010/main" val="310198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854</Words>
  <Application>Microsoft Office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EURAXESS Startup Hub Financial support to third parties (FSTP) call</vt:lpstr>
      <vt:lpstr>What is a EURAXESS hub?</vt:lpstr>
      <vt:lpstr>EURAXESS Startup Hub</vt:lpstr>
      <vt:lpstr>EURAXESS Startup Hub in ERA Talent project</vt:lpstr>
      <vt:lpstr>EURAXESS Startup Hub Entrepreneur Leadership Academy</vt:lpstr>
      <vt:lpstr>FSTP Call – we want you on board</vt:lpstr>
      <vt:lpstr>Examples of expected actions</vt:lpstr>
      <vt:lpstr>EURAXESS Startup Hub Financial support to third parties (FSTP) call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EURAXESS Startup Hub</dc:title>
  <dc:creator>Milan Zdravković</dc:creator>
  <cp:lastModifiedBy>Milan Zdravković</cp:lastModifiedBy>
  <cp:revision>81</cp:revision>
  <dcterms:created xsi:type="dcterms:W3CDTF">2023-12-04T15:42:00Z</dcterms:created>
  <dcterms:modified xsi:type="dcterms:W3CDTF">2023-12-05T13:23:51Z</dcterms:modified>
</cp:coreProperties>
</file>